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257" r:id="rId2"/>
    <p:sldId id="258" r:id="rId3"/>
    <p:sldId id="259" r:id="rId4"/>
    <p:sldId id="260" r:id="rId5"/>
    <p:sldId id="262" r:id="rId6"/>
    <p:sldId id="289" r:id="rId7"/>
    <p:sldId id="264" r:id="rId8"/>
    <p:sldId id="266" r:id="rId9"/>
    <p:sldId id="265" r:id="rId10"/>
    <p:sldId id="267" r:id="rId11"/>
    <p:sldId id="268" r:id="rId12"/>
    <p:sldId id="270" r:id="rId13"/>
    <p:sldId id="290" r:id="rId14"/>
    <p:sldId id="271" r:id="rId15"/>
    <p:sldId id="272" r:id="rId16"/>
    <p:sldId id="273" r:id="rId17"/>
    <p:sldId id="275" r:id="rId18"/>
    <p:sldId id="276" r:id="rId19"/>
    <p:sldId id="277" r:id="rId20"/>
    <p:sldId id="278" r:id="rId21"/>
    <p:sldId id="281" r:id="rId22"/>
    <p:sldId id="280" r:id="rId23"/>
    <p:sldId id="282" r:id="rId24"/>
    <p:sldId id="284" r:id="rId25"/>
    <p:sldId id="285" r:id="rId26"/>
    <p:sldId id="286" r:id="rId27"/>
    <p:sldId id="287" r:id="rId28"/>
    <p:sldId id="288"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66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0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A80B50-CE21-44A4-A8B7-37D42FD364AA}" type="datetimeFigureOut">
              <a:rPr lang="en-US" smtClean="0"/>
              <a:pPr/>
              <a:t>2/3/2016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CD3B8BE-3322-4E26-84C7-E1212479F2B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CD3B8BE-3322-4E26-84C7-E1212479F2B8}"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42F80AFA-1A2B-4083-8DE5-06F16803C62E}" type="datetime1">
              <a:rPr lang="en-US" smtClean="0"/>
              <a:pPr/>
              <a:t>2/3/2016</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08F3ED0F-07F7-481F-9DDA-E44192A82B2F}"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spd="med">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6E7DDF8-0FD0-40A0-B204-3B25F56A58A3}" type="datetime1">
              <a:rPr lang="en-US" smtClean="0"/>
              <a:pPr/>
              <a:t>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F3ED0F-07F7-481F-9DDA-E44192A82B2F}" type="slidenum">
              <a:rPr lang="en-US" smtClean="0"/>
              <a:pPr/>
              <a:t>‹#›</a:t>
            </a:fld>
            <a:endParaRPr lang="en-US"/>
          </a:p>
        </p:txBody>
      </p:sp>
    </p:spTree>
  </p:cSld>
  <p:clrMapOvr>
    <a:masterClrMapping/>
  </p:clrMapOvr>
  <p:transition spd="med">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1EB311F-6DCE-484E-8527-1655B562FA6D}" type="datetime1">
              <a:rPr lang="en-US" smtClean="0"/>
              <a:pPr/>
              <a:t>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F3ED0F-07F7-481F-9DDA-E44192A82B2F}" type="slidenum">
              <a:rPr lang="en-US" smtClean="0"/>
              <a:pPr/>
              <a:t>‹#›</a:t>
            </a:fld>
            <a:endParaRPr lang="en-US"/>
          </a:p>
        </p:txBody>
      </p:sp>
    </p:spTree>
  </p:cSld>
  <p:clrMapOvr>
    <a:masterClrMapping/>
  </p:clrMapOvr>
  <p:transition spd="med">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2A81924-5077-4752-8911-570F2A3C9EA8}" type="datetime1">
              <a:rPr lang="en-US" smtClean="0"/>
              <a:pPr/>
              <a:t>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F3ED0F-07F7-481F-9DDA-E44192A82B2F}"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med">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271CB4A-8D89-4F01-B626-75C02F3DA8B4}" type="datetime1">
              <a:rPr lang="en-US" smtClean="0"/>
              <a:pPr/>
              <a:t>2/3/2016</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08F3ED0F-07F7-481F-9DDA-E44192A82B2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med">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D9A55BB-8FEF-41CF-BDC4-A1C3DC0C03F3}" type="datetime1">
              <a:rPr lang="en-US" smtClean="0"/>
              <a:pPr/>
              <a:t>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F3ED0F-07F7-481F-9DDA-E44192A82B2F}"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med">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229B16E-4200-40D7-85BC-7420AFA9727E}" type="datetime1">
              <a:rPr lang="en-US" smtClean="0"/>
              <a:pPr/>
              <a:t>2/3/2016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F3ED0F-07F7-481F-9DDA-E44192A82B2F}"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med">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B43A498-79C9-41C7-ABED-D9236B10D35A}" type="datetime1">
              <a:rPr lang="en-US" smtClean="0"/>
              <a:pPr/>
              <a:t>2/3/2016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F3ED0F-07F7-481F-9DDA-E44192A82B2F}" type="slidenum">
              <a:rPr lang="en-US" smtClean="0"/>
              <a:pPr/>
              <a:t>‹#›</a:t>
            </a:fld>
            <a:endParaRPr lang="en-US"/>
          </a:p>
        </p:txBody>
      </p:sp>
    </p:spTree>
  </p:cSld>
  <p:clrMapOvr>
    <a:masterClrMapping/>
  </p:clrMapOvr>
  <p:transition spd="med">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1D239B-7876-4234-BDA9-B1EE918224CA}" type="datetime1">
              <a:rPr lang="en-US" smtClean="0"/>
              <a:pPr/>
              <a:t>2/3/2016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F3ED0F-07F7-481F-9DDA-E44192A82B2F}" type="slidenum">
              <a:rPr lang="en-US" smtClean="0"/>
              <a:pPr/>
              <a:t>‹#›</a:t>
            </a:fld>
            <a:endParaRPr lang="en-US"/>
          </a:p>
        </p:txBody>
      </p:sp>
    </p:spTree>
  </p:cSld>
  <p:clrMapOvr>
    <a:masterClrMapping/>
  </p:clrMapOvr>
  <p:transition spd="med">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114ABB7-1EC7-4ACA-B79A-CFF30252417D}" type="datetime1">
              <a:rPr lang="en-US" smtClean="0"/>
              <a:pPr/>
              <a:t>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F3ED0F-07F7-481F-9DDA-E44192A82B2F}"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med">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AE273F3-7777-49FC-A8CD-8469FCF05480}" type="datetime1">
              <a:rPr lang="en-US" smtClean="0"/>
              <a:pPr/>
              <a:t>2/3/2016</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08F3ED0F-07F7-481F-9DDA-E44192A82B2F}"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transition spd="med">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6B96F88E-498A-44FA-B442-F5545F6D3862}" type="datetime1">
              <a:rPr lang="en-US" smtClean="0"/>
              <a:pPr/>
              <a:t>2/3/2016</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8F3ED0F-07F7-481F-9DDA-E44192A82B2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wipe dir="r"/>
  </p:transition>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838200"/>
            <a:ext cx="8229600" cy="5638800"/>
          </a:xfrm>
        </p:spPr>
        <p:txBody>
          <a:bodyPr>
            <a:normAutofit/>
          </a:bodyPr>
          <a:lstStyle/>
          <a:p>
            <a:pPr>
              <a:buNone/>
            </a:pPr>
            <a:r>
              <a:rPr lang="en-US" b="1" dirty="0" smtClean="0"/>
              <a:t>       </a:t>
            </a:r>
          </a:p>
          <a:p>
            <a:pPr>
              <a:buNone/>
            </a:pPr>
            <a:r>
              <a:rPr lang="en-US" b="1" dirty="0"/>
              <a:t> </a:t>
            </a:r>
            <a:r>
              <a:rPr lang="en-US" b="1" dirty="0" smtClean="0"/>
              <a:t>                    </a:t>
            </a:r>
            <a:r>
              <a:rPr lang="en-US" sz="3600" b="1" dirty="0" smtClean="0"/>
              <a:t>A SCHOOL SEMINAR     </a:t>
            </a:r>
          </a:p>
          <a:p>
            <a:pPr>
              <a:buNone/>
            </a:pPr>
            <a:r>
              <a:rPr lang="en-US" sz="3600" b="1" dirty="0"/>
              <a:t> </a:t>
            </a:r>
            <a:r>
              <a:rPr lang="en-US" sz="3600" b="1" dirty="0" smtClean="0"/>
              <a:t>                               BY </a:t>
            </a:r>
          </a:p>
          <a:p>
            <a:pPr>
              <a:buNone/>
            </a:pPr>
            <a:r>
              <a:rPr lang="en-US" sz="3600" b="1"/>
              <a:t> </a:t>
            </a:r>
            <a:r>
              <a:rPr lang="en-US" sz="3600" b="1" smtClean="0"/>
              <a:t>             </a:t>
            </a:r>
            <a:r>
              <a:rPr lang="en-US" sz="3600" b="1" smtClean="0"/>
              <a:t>Prof. </a:t>
            </a:r>
            <a:r>
              <a:rPr lang="en-US" sz="3600" b="1" dirty="0" smtClean="0"/>
              <a:t>IHONGBE, J.C. </a:t>
            </a:r>
          </a:p>
          <a:p>
            <a:pPr>
              <a:buNone/>
            </a:pPr>
            <a:r>
              <a:rPr lang="en-US" sz="3600" b="1" dirty="0" smtClean="0"/>
              <a:t>          </a:t>
            </a:r>
            <a:r>
              <a:rPr lang="en-US" sz="3600" b="1" dirty="0" err="1" smtClean="0"/>
              <a:t>Ph.D</a:t>
            </a:r>
            <a:r>
              <a:rPr lang="en-US" sz="3600" b="1" dirty="0" smtClean="0"/>
              <a:t>, FMLSCN,</a:t>
            </a:r>
            <a:r>
              <a:rPr lang="en-US" sz="3600" dirty="0" smtClean="0"/>
              <a:t> FIBMS </a:t>
            </a:r>
            <a:r>
              <a:rPr lang="en-US" sz="3600" baseline="-25000" dirty="0" smtClean="0"/>
              <a:t>(</a:t>
            </a:r>
            <a:r>
              <a:rPr lang="en-US" sz="3600" baseline="-25000" dirty="0" err="1" smtClean="0"/>
              <a:t>Lond</a:t>
            </a:r>
            <a:r>
              <a:rPr lang="en-US" sz="3600" baseline="-25000" dirty="0" smtClean="0"/>
              <a:t>)</a:t>
            </a:r>
            <a:endParaRPr lang="en-US" sz="3600" b="1" dirty="0" smtClean="0"/>
          </a:p>
          <a:p>
            <a:pPr>
              <a:buNone/>
            </a:pPr>
            <a:r>
              <a:rPr lang="en-US" sz="3600" b="1" dirty="0"/>
              <a:t> </a:t>
            </a:r>
            <a:r>
              <a:rPr lang="en-US" sz="3600" b="1" dirty="0" smtClean="0"/>
              <a:t>  </a:t>
            </a:r>
            <a:r>
              <a:rPr lang="en-US" b="1" dirty="0" smtClean="0"/>
              <a:t>DEPARTMENT OF MEDICAL LABORATORY SCIENCE, SCHOOL OF PUBLIC AND ALLIED HEALTH, </a:t>
            </a:r>
          </a:p>
          <a:p>
            <a:pPr>
              <a:buNone/>
            </a:pPr>
            <a:r>
              <a:rPr lang="en-US" b="1" dirty="0" smtClean="0"/>
              <a:t>                 BABCOCK UNIVERSITY.</a:t>
            </a:r>
          </a:p>
          <a:p>
            <a:pPr>
              <a:buNone/>
            </a:pPr>
            <a:r>
              <a:rPr lang="en-US" b="1" dirty="0"/>
              <a:t> </a:t>
            </a:r>
            <a:r>
              <a:rPr lang="en-US" b="1" dirty="0" smtClean="0"/>
              <a:t>       ON THE 3</a:t>
            </a:r>
            <a:r>
              <a:rPr lang="en-US" b="1" baseline="30000" dirty="0" smtClean="0"/>
              <a:t>RD</a:t>
            </a:r>
            <a:r>
              <a:rPr lang="en-US" b="1" dirty="0" smtClean="0"/>
              <a:t> OF FEBRUARY, 2016.</a:t>
            </a:r>
            <a:endParaRPr lang="en-US" dirty="0" smtClean="0"/>
          </a:p>
          <a:p>
            <a:endParaRPr lang="en-US" dirty="0"/>
          </a:p>
        </p:txBody>
      </p:sp>
      <p:sp>
        <p:nvSpPr>
          <p:cNvPr id="4" name="Slide Number Placeholder 3"/>
          <p:cNvSpPr>
            <a:spLocks noGrp="1"/>
          </p:cNvSpPr>
          <p:nvPr>
            <p:ph type="sldNum" sz="quarter" idx="12"/>
          </p:nvPr>
        </p:nvSpPr>
        <p:spPr/>
        <p:txBody>
          <a:bodyPr/>
          <a:lstStyle/>
          <a:p>
            <a:fld id="{08F3ED0F-07F7-481F-9DDA-E44192A82B2F}" type="slidenum">
              <a:rPr lang="en-US" smtClean="0"/>
              <a:pPr/>
              <a:t>1</a:t>
            </a:fld>
            <a:endParaRPr lang="en-US"/>
          </a:p>
        </p:txBody>
      </p:sp>
    </p:spTree>
  </p:cSld>
  <p:clrMapOvr>
    <a:masterClrMapping/>
  </p:clrMapOvr>
  <p:transition spd="med">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772400" cy="1189038"/>
          </a:xfrm>
        </p:spPr>
        <p:txBody>
          <a:bodyPr>
            <a:normAutofit fontScale="90000"/>
          </a:bodyPr>
          <a:lstStyle/>
          <a:p>
            <a:pPr lvl="0"/>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z="4000" b="1" i="1" dirty="0" smtClean="0"/>
              <a:t>MYCOBACTERIUM TUBERCULOSIS</a:t>
            </a:r>
            <a:r>
              <a:rPr lang="en-US" b="1" dirty="0"/>
              <a:t/>
            </a:r>
            <a:br>
              <a:rPr lang="en-US" b="1" dirty="0"/>
            </a:br>
            <a:r>
              <a:rPr lang="en-US" b="1" dirty="0" smtClean="0"/>
              <a:t>                  COMPLEX</a:t>
            </a:r>
            <a:endParaRPr lang="en-US" b="1" dirty="0"/>
          </a:p>
        </p:txBody>
      </p:sp>
      <p:sp>
        <p:nvSpPr>
          <p:cNvPr id="3" name="Content Placeholder 2"/>
          <p:cNvSpPr>
            <a:spLocks noGrp="1"/>
          </p:cNvSpPr>
          <p:nvPr>
            <p:ph sz="quarter" idx="1"/>
          </p:nvPr>
        </p:nvSpPr>
        <p:spPr/>
        <p:txBody>
          <a:bodyPr/>
          <a:lstStyle/>
          <a:p>
            <a:pPr lvl="0"/>
            <a:endParaRPr lang="en-US" dirty="0" smtClean="0"/>
          </a:p>
          <a:p>
            <a:pPr lvl="0">
              <a:lnSpc>
                <a:spcPct val="200000"/>
              </a:lnSpc>
            </a:pPr>
            <a:r>
              <a:rPr lang="en-US" i="1" dirty="0" smtClean="0"/>
              <a:t>Mycobacterium </a:t>
            </a:r>
            <a:r>
              <a:rPr lang="en-US" i="1" dirty="0"/>
              <a:t>tuberculosis</a:t>
            </a:r>
          </a:p>
          <a:p>
            <a:pPr lvl="0">
              <a:lnSpc>
                <a:spcPct val="200000"/>
              </a:lnSpc>
            </a:pPr>
            <a:r>
              <a:rPr lang="en-US" i="1" dirty="0"/>
              <a:t>Mycobacterium </a:t>
            </a:r>
            <a:r>
              <a:rPr lang="en-US" i="1" dirty="0" err="1"/>
              <a:t>bovis</a:t>
            </a:r>
            <a:endParaRPr lang="en-US" i="1" dirty="0"/>
          </a:p>
          <a:p>
            <a:pPr lvl="0">
              <a:lnSpc>
                <a:spcPct val="200000"/>
              </a:lnSpc>
            </a:pPr>
            <a:r>
              <a:rPr lang="en-US" i="1" dirty="0"/>
              <a:t>Mycobacterium </a:t>
            </a:r>
            <a:r>
              <a:rPr lang="en-US" i="1" dirty="0" err="1"/>
              <a:t>africanum</a:t>
            </a:r>
            <a:endParaRPr lang="en-US" i="1" dirty="0"/>
          </a:p>
          <a:p>
            <a:pPr lvl="0">
              <a:lnSpc>
                <a:spcPct val="200000"/>
              </a:lnSpc>
            </a:pPr>
            <a:r>
              <a:rPr lang="en-US" i="1" dirty="0"/>
              <a:t>Mycobacterium </a:t>
            </a:r>
            <a:r>
              <a:rPr lang="en-US" i="1" dirty="0" err="1"/>
              <a:t>microti</a:t>
            </a:r>
            <a:endParaRPr lang="en-US" i="1" dirty="0"/>
          </a:p>
          <a:p>
            <a:endParaRPr lang="en-US" dirty="0"/>
          </a:p>
        </p:txBody>
      </p:sp>
      <p:sp>
        <p:nvSpPr>
          <p:cNvPr id="4" name="Slide Number Placeholder 3"/>
          <p:cNvSpPr>
            <a:spLocks noGrp="1"/>
          </p:cNvSpPr>
          <p:nvPr>
            <p:ph type="sldNum" sz="quarter" idx="12"/>
          </p:nvPr>
        </p:nvSpPr>
        <p:spPr/>
        <p:txBody>
          <a:bodyPr/>
          <a:lstStyle/>
          <a:p>
            <a:fld id="{08F3ED0F-07F7-481F-9DDA-E44192A82B2F}" type="slidenum">
              <a:rPr lang="en-US" smtClean="0"/>
              <a:pPr/>
              <a:t>10</a:t>
            </a:fld>
            <a:endParaRPr lang="en-US"/>
          </a:p>
        </p:txBody>
      </p:sp>
    </p:spTree>
  </p:cSld>
  <p:clrMapOvr>
    <a:masterClrMapping/>
  </p:clrMapOvr>
  <p:transition spd="med">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b="1" dirty="0" smtClean="0"/>
              <a:t>EPIDEMIOLOGY</a:t>
            </a:r>
            <a:r>
              <a:rPr lang="en-US" b="1" dirty="0"/>
              <a:t/>
            </a:r>
            <a:br>
              <a:rPr lang="en-US" b="1" dirty="0"/>
            </a:br>
            <a:endParaRPr lang="en-US" b="1" dirty="0"/>
          </a:p>
        </p:txBody>
      </p:sp>
      <p:sp>
        <p:nvSpPr>
          <p:cNvPr id="3" name="Content Placeholder 2"/>
          <p:cNvSpPr>
            <a:spLocks noGrp="1"/>
          </p:cNvSpPr>
          <p:nvPr>
            <p:ph sz="quarter" idx="1"/>
          </p:nvPr>
        </p:nvSpPr>
        <p:spPr>
          <a:xfrm>
            <a:off x="609600" y="1295400"/>
            <a:ext cx="8077200" cy="4724400"/>
          </a:xfrm>
        </p:spPr>
        <p:txBody>
          <a:bodyPr>
            <a:normAutofit/>
          </a:bodyPr>
          <a:lstStyle/>
          <a:p>
            <a:pPr lvl="0"/>
            <a:endParaRPr lang="en-US" dirty="0" smtClean="0"/>
          </a:p>
          <a:p>
            <a:pPr lvl="0"/>
            <a:r>
              <a:rPr lang="en-US" dirty="0" smtClean="0"/>
              <a:t>GLOBAL</a:t>
            </a:r>
            <a:endParaRPr lang="en-US" dirty="0"/>
          </a:p>
          <a:p>
            <a:pPr lvl="0"/>
            <a:r>
              <a:rPr lang="en-US" dirty="0"/>
              <a:t>&gt; 2 billion people are infected worldwide</a:t>
            </a:r>
          </a:p>
          <a:p>
            <a:pPr lvl="0"/>
            <a:r>
              <a:rPr lang="en-US" dirty="0"/>
              <a:t>SECOND MOST COMMON CAUSE OF </a:t>
            </a:r>
            <a:r>
              <a:rPr lang="en-US" dirty="0" smtClean="0"/>
              <a:t>DEATH</a:t>
            </a:r>
          </a:p>
          <a:p>
            <a:r>
              <a:rPr lang="en-US" dirty="0"/>
              <a:t>New infections occur in about 1% of the population each </a:t>
            </a:r>
            <a:r>
              <a:rPr lang="en-US" dirty="0" smtClean="0"/>
              <a:t>year.</a:t>
            </a:r>
            <a:endParaRPr lang="en-US" dirty="0"/>
          </a:p>
          <a:p>
            <a:pPr lvl="0"/>
            <a:r>
              <a:rPr lang="en-US" dirty="0" smtClean="0"/>
              <a:t>TB in Africa</a:t>
            </a:r>
          </a:p>
          <a:p>
            <a:pPr lvl="0"/>
            <a:r>
              <a:rPr lang="en-US" dirty="0" smtClean="0"/>
              <a:t>TB in India</a:t>
            </a:r>
          </a:p>
          <a:p>
            <a:pPr lvl="0"/>
            <a:r>
              <a:rPr lang="en-US" dirty="0" smtClean="0"/>
              <a:t>TB in developed countries</a:t>
            </a:r>
          </a:p>
          <a:p>
            <a:pPr lvl="0"/>
            <a:r>
              <a:rPr lang="en-US" dirty="0" smtClean="0"/>
              <a:t>In 2007, India recorded the largest total incidence of 2million cases.</a:t>
            </a:r>
          </a:p>
          <a:p>
            <a:pPr lvl="0"/>
            <a:endParaRPr lang="en-US" dirty="0"/>
          </a:p>
          <a:p>
            <a:endParaRPr lang="en-US" dirty="0"/>
          </a:p>
        </p:txBody>
      </p:sp>
      <p:sp>
        <p:nvSpPr>
          <p:cNvPr id="4" name="Slide Number Placeholder 3"/>
          <p:cNvSpPr>
            <a:spLocks noGrp="1"/>
          </p:cNvSpPr>
          <p:nvPr>
            <p:ph type="sldNum" sz="quarter" idx="12"/>
          </p:nvPr>
        </p:nvSpPr>
        <p:spPr/>
        <p:txBody>
          <a:bodyPr/>
          <a:lstStyle/>
          <a:p>
            <a:fld id="{08F3ED0F-07F7-481F-9DDA-E44192A82B2F}" type="slidenum">
              <a:rPr lang="en-US" smtClean="0"/>
              <a:pPr/>
              <a:t>11</a:t>
            </a:fld>
            <a:endParaRPr lang="en-US"/>
          </a:p>
        </p:txBody>
      </p:sp>
    </p:spTree>
  </p:cSld>
  <p:clrMapOvr>
    <a:masterClrMapping/>
  </p:clrMapOvr>
  <p:transition spd="med">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b="1" dirty="0" smtClean="0"/>
              <a:t>GLOBAL </a:t>
            </a:r>
            <a:r>
              <a:rPr lang="en-US" b="1" dirty="0"/>
              <a:t>RATES OF TUBERCULOSIS</a:t>
            </a:r>
            <a:r>
              <a:rPr lang="en-US" dirty="0"/>
              <a:t/>
            </a:r>
            <a:br>
              <a:rPr lang="en-US" dirty="0"/>
            </a:br>
            <a:endParaRPr lang="en-US" dirty="0"/>
          </a:p>
        </p:txBody>
      </p:sp>
      <p:sp>
        <p:nvSpPr>
          <p:cNvPr id="3" name="Content Placeholder 2"/>
          <p:cNvSpPr>
            <a:spLocks noGrp="1"/>
          </p:cNvSpPr>
          <p:nvPr>
            <p:ph sz="quarter" idx="1"/>
          </p:nvPr>
        </p:nvSpPr>
        <p:spPr>
          <a:xfrm>
            <a:off x="457200" y="1524000"/>
            <a:ext cx="8229600" cy="4876800"/>
          </a:xfrm>
        </p:spPr>
        <p:txBody>
          <a:bodyPr>
            <a:normAutofit/>
          </a:bodyPr>
          <a:lstStyle/>
          <a:p>
            <a:r>
              <a:rPr lang="en-US" b="1" dirty="0"/>
              <a:t>Incidence per 100,000 (2010)</a:t>
            </a:r>
            <a:endParaRPr lang="en-US" dirty="0"/>
          </a:p>
          <a:p>
            <a:r>
              <a:rPr lang="en-US" dirty="0"/>
              <a:t>GLOBALLY </a:t>
            </a:r>
            <a:r>
              <a:rPr lang="en-US" dirty="0" smtClean="0"/>
              <a:t>= </a:t>
            </a:r>
            <a:r>
              <a:rPr lang="en-US" dirty="0"/>
              <a:t>178</a:t>
            </a:r>
          </a:p>
          <a:p>
            <a:r>
              <a:rPr lang="en-US" dirty="0"/>
              <a:t>AFRICA 	</a:t>
            </a:r>
            <a:r>
              <a:rPr lang="en-US" dirty="0" smtClean="0"/>
              <a:t>= </a:t>
            </a:r>
            <a:r>
              <a:rPr lang="en-US" dirty="0"/>
              <a:t>332</a:t>
            </a:r>
          </a:p>
          <a:p>
            <a:r>
              <a:rPr lang="en-US" dirty="0"/>
              <a:t>AMERICAS </a:t>
            </a:r>
            <a:r>
              <a:rPr lang="en-US" dirty="0" smtClean="0"/>
              <a:t>= </a:t>
            </a:r>
            <a:r>
              <a:rPr lang="en-US" dirty="0"/>
              <a:t>173</a:t>
            </a:r>
          </a:p>
          <a:p>
            <a:r>
              <a:rPr lang="en-US" dirty="0"/>
              <a:t>EASTERN </a:t>
            </a:r>
            <a:r>
              <a:rPr lang="en-US" dirty="0" smtClean="0"/>
              <a:t>MED= </a:t>
            </a:r>
            <a:r>
              <a:rPr lang="en-US" dirty="0"/>
              <a:t>173</a:t>
            </a:r>
          </a:p>
          <a:p>
            <a:r>
              <a:rPr lang="en-US" dirty="0"/>
              <a:t>EUROPE 	</a:t>
            </a:r>
            <a:r>
              <a:rPr lang="en-US" dirty="0" smtClean="0"/>
              <a:t>= </a:t>
            </a:r>
            <a:r>
              <a:rPr lang="en-US" dirty="0"/>
              <a:t>63</a:t>
            </a:r>
          </a:p>
          <a:p>
            <a:r>
              <a:rPr lang="en-US" dirty="0"/>
              <a:t>SOUTH </a:t>
            </a:r>
            <a:r>
              <a:rPr lang="en-US" dirty="0" smtClean="0"/>
              <a:t>ASIA= </a:t>
            </a:r>
            <a:r>
              <a:rPr lang="en-US" dirty="0"/>
              <a:t>278</a:t>
            </a:r>
          </a:p>
          <a:p>
            <a:r>
              <a:rPr lang="en-US" dirty="0"/>
              <a:t>WESTERN PACIFIC </a:t>
            </a:r>
            <a:r>
              <a:rPr lang="en-US" dirty="0" smtClean="0"/>
              <a:t>= </a:t>
            </a:r>
            <a:r>
              <a:rPr lang="en-US" dirty="0"/>
              <a:t>139</a:t>
            </a:r>
          </a:p>
          <a:p>
            <a:endParaRPr lang="en-US" dirty="0"/>
          </a:p>
        </p:txBody>
      </p:sp>
      <p:sp>
        <p:nvSpPr>
          <p:cNvPr id="4" name="Slide Number Placeholder 3"/>
          <p:cNvSpPr>
            <a:spLocks noGrp="1"/>
          </p:cNvSpPr>
          <p:nvPr>
            <p:ph type="sldNum" sz="quarter" idx="12"/>
          </p:nvPr>
        </p:nvSpPr>
        <p:spPr/>
        <p:txBody>
          <a:bodyPr/>
          <a:lstStyle/>
          <a:p>
            <a:fld id="{08F3ED0F-07F7-481F-9DDA-E44192A82B2F}" type="slidenum">
              <a:rPr lang="en-US" smtClean="0"/>
              <a:pPr/>
              <a:t>12</a:t>
            </a:fld>
            <a:endParaRPr lang="en-US"/>
          </a:p>
        </p:txBody>
      </p:sp>
    </p:spTree>
  </p:cSld>
  <p:clrMapOvr>
    <a:masterClrMapping/>
  </p:clrMapOvr>
  <p:transition spd="med">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RATES BY COUNTRY</a:t>
            </a:r>
            <a:endParaRPr lang="en-US" b="1" dirty="0"/>
          </a:p>
        </p:txBody>
      </p:sp>
      <p:sp>
        <p:nvSpPr>
          <p:cNvPr id="3" name="Slide Number Placeholder 2"/>
          <p:cNvSpPr>
            <a:spLocks noGrp="1"/>
          </p:cNvSpPr>
          <p:nvPr>
            <p:ph type="sldNum" sz="quarter" idx="12"/>
          </p:nvPr>
        </p:nvSpPr>
        <p:spPr/>
        <p:txBody>
          <a:bodyPr/>
          <a:lstStyle/>
          <a:p>
            <a:fld id="{08F3ED0F-07F7-481F-9DDA-E44192A82B2F}" type="slidenum">
              <a:rPr lang="en-US" smtClean="0"/>
              <a:pPr/>
              <a:t>13</a:t>
            </a:fld>
            <a:endParaRPr lang="en-US"/>
          </a:p>
        </p:txBody>
      </p:sp>
      <p:graphicFrame>
        <p:nvGraphicFramePr>
          <p:cNvPr id="5" name="Content Placeholder 4"/>
          <p:cNvGraphicFramePr>
            <a:graphicFrameLocks noGrp="1"/>
          </p:cNvGraphicFramePr>
          <p:nvPr>
            <p:ph sz="quarter" idx="1"/>
          </p:nvPr>
        </p:nvGraphicFramePr>
        <p:xfrm>
          <a:off x="914400" y="1447800"/>
          <a:ext cx="7772400" cy="3977640"/>
        </p:xfrm>
        <a:graphic>
          <a:graphicData uri="http://schemas.openxmlformats.org/drawingml/2006/table">
            <a:tbl>
              <a:tblPr firstRow="1" bandRow="1">
                <a:tableStyleId>{5C22544A-7EE6-4342-B048-85BDC9FD1C3A}</a:tableStyleId>
              </a:tblPr>
              <a:tblGrid>
                <a:gridCol w="2590800"/>
                <a:gridCol w="2590800"/>
                <a:gridCol w="2590800"/>
              </a:tblGrid>
              <a:tr h="370840">
                <a:tc>
                  <a:txBody>
                    <a:bodyPr/>
                    <a:lstStyle/>
                    <a:p>
                      <a:r>
                        <a:rPr lang="en-US" dirty="0" smtClean="0"/>
                        <a:t>COUNTRY</a:t>
                      </a:r>
                      <a:endParaRPr lang="en-US" dirty="0"/>
                    </a:p>
                  </a:txBody>
                  <a:tcPr/>
                </a:tc>
                <a:tc>
                  <a:txBody>
                    <a:bodyPr/>
                    <a:lstStyle/>
                    <a:p>
                      <a:r>
                        <a:rPr lang="en-US" dirty="0" smtClean="0"/>
                        <a:t>CASES</a:t>
                      </a:r>
                      <a:endParaRPr lang="en-US" dirty="0"/>
                    </a:p>
                  </a:txBody>
                  <a:tcPr/>
                </a:tc>
                <a:tc>
                  <a:txBody>
                    <a:bodyPr/>
                    <a:lstStyle/>
                    <a:p>
                      <a:r>
                        <a:rPr lang="en-US" dirty="0" smtClean="0"/>
                        <a:t>RATES</a:t>
                      </a:r>
                      <a:r>
                        <a:rPr lang="en-US" baseline="0" dirty="0" smtClean="0"/>
                        <a:t> PER 100,000 POPULATION</a:t>
                      </a:r>
                      <a:endParaRPr lang="en-US" dirty="0"/>
                    </a:p>
                  </a:txBody>
                  <a:tcPr/>
                </a:tc>
              </a:tr>
              <a:tr h="370840">
                <a:tc>
                  <a:txBody>
                    <a:bodyPr/>
                    <a:lstStyle/>
                    <a:p>
                      <a:r>
                        <a:rPr lang="en-US" dirty="0" smtClean="0"/>
                        <a:t>India</a:t>
                      </a:r>
                      <a:endParaRPr lang="en-US" dirty="0"/>
                    </a:p>
                  </a:txBody>
                  <a:tcPr/>
                </a:tc>
                <a:tc>
                  <a:txBody>
                    <a:bodyPr/>
                    <a:lstStyle/>
                    <a:p>
                      <a:r>
                        <a:rPr lang="en-US" dirty="0" smtClean="0"/>
                        <a:t>1,799,000</a:t>
                      </a:r>
                      <a:endParaRPr lang="en-US" dirty="0"/>
                    </a:p>
                  </a:txBody>
                  <a:tcPr/>
                </a:tc>
                <a:tc>
                  <a:txBody>
                    <a:bodyPr/>
                    <a:lstStyle/>
                    <a:p>
                      <a:r>
                        <a:rPr lang="en-US" dirty="0" smtClean="0"/>
                        <a:t>187</a:t>
                      </a:r>
                      <a:endParaRPr lang="en-US" dirty="0"/>
                    </a:p>
                  </a:txBody>
                  <a:tcPr/>
                </a:tc>
              </a:tr>
              <a:tr h="370840">
                <a:tc>
                  <a:txBody>
                    <a:bodyPr/>
                    <a:lstStyle/>
                    <a:p>
                      <a:r>
                        <a:rPr lang="en-US" dirty="0" smtClean="0"/>
                        <a:t>China</a:t>
                      </a:r>
                      <a:endParaRPr lang="en-US" dirty="0"/>
                    </a:p>
                  </a:txBody>
                  <a:tcPr/>
                </a:tc>
                <a:tc>
                  <a:txBody>
                    <a:bodyPr/>
                    <a:lstStyle/>
                    <a:p>
                      <a:r>
                        <a:rPr lang="en-US" dirty="0" smtClean="0"/>
                        <a:t>1,402,000</a:t>
                      </a:r>
                      <a:endParaRPr lang="en-US" dirty="0"/>
                    </a:p>
                  </a:txBody>
                  <a:tcPr/>
                </a:tc>
                <a:tc>
                  <a:txBody>
                    <a:bodyPr/>
                    <a:lstStyle/>
                    <a:p>
                      <a:r>
                        <a:rPr lang="en-US" dirty="0" smtClean="0"/>
                        <a:t>113</a:t>
                      </a:r>
                      <a:endParaRPr lang="en-US" dirty="0"/>
                    </a:p>
                  </a:txBody>
                  <a:tcPr/>
                </a:tc>
              </a:tr>
              <a:tr h="370840">
                <a:tc>
                  <a:txBody>
                    <a:bodyPr/>
                    <a:lstStyle/>
                    <a:p>
                      <a:r>
                        <a:rPr lang="en-US" dirty="0" smtClean="0"/>
                        <a:t>Indonesia</a:t>
                      </a:r>
                      <a:endParaRPr lang="en-US" dirty="0"/>
                    </a:p>
                  </a:txBody>
                  <a:tcPr/>
                </a:tc>
                <a:tc>
                  <a:txBody>
                    <a:bodyPr/>
                    <a:lstStyle/>
                    <a:p>
                      <a:r>
                        <a:rPr lang="en-US" dirty="0" smtClean="0"/>
                        <a:t>583,000</a:t>
                      </a:r>
                      <a:endParaRPr lang="en-US" dirty="0"/>
                    </a:p>
                  </a:txBody>
                  <a:tcPr/>
                </a:tc>
                <a:tc>
                  <a:txBody>
                    <a:bodyPr/>
                    <a:lstStyle/>
                    <a:p>
                      <a:r>
                        <a:rPr lang="en-US" dirty="0" smtClean="0"/>
                        <a:t>255</a:t>
                      </a:r>
                      <a:endParaRPr lang="en-US" dirty="0"/>
                    </a:p>
                  </a:txBody>
                  <a:tcPr/>
                </a:tc>
              </a:tr>
              <a:tr h="370840">
                <a:tc>
                  <a:txBody>
                    <a:bodyPr/>
                    <a:lstStyle/>
                    <a:p>
                      <a:r>
                        <a:rPr lang="en-US" dirty="0" smtClean="0"/>
                        <a:t>Bangladesh</a:t>
                      </a:r>
                      <a:endParaRPr lang="en-US" dirty="0"/>
                    </a:p>
                  </a:txBody>
                  <a:tcPr/>
                </a:tc>
                <a:tc>
                  <a:txBody>
                    <a:bodyPr/>
                    <a:lstStyle/>
                    <a:p>
                      <a:r>
                        <a:rPr lang="en-US" dirty="0" smtClean="0"/>
                        <a:t>300,000</a:t>
                      </a:r>
                      <a:endParaRPr lang="en-US" dirty="0"/>
                    </a:p>
                  </a:txBody>
                  <a:tcPr/>
                </a:tc>
                <a:tc>
                  <a:txBody>
                    <a:bodyPr/>
                    <a:lstStyle/>
                    <a:p>
                      <a:r>
                        <a:rPr lang="en-US" dirty="0" smtClean="0"/>
                        <a:t>246</a:t>
                      </a:r>
                      <a:endParaRPr lang="en-US" dirty="0"/>
                    </a:p>
                  </a:txBody>
                  <a:tcPr/>
                </a:tc>
              </a:tr>
              <a:tr h="370840">
                <a:tc>
                  <a:txBody>
                    <a:bodyPr/>
                    <a:lstStyle/>
                    <a:p>
                      <a:r>
                        <a:rPr lang="en-US" dirty="0" smtClean="0"/>
                        <a:t>Pakistan</a:t>
                      </a:r>
                      <a:endParaRPr lang="en-US" dirty="0"/>
                    </a:p>
                  </a:txBody>
                  <a:tcPr/>
                </a:tc>
                <a:tc>
                  <a:txBody>
                    <a:bodyPr/>
                    <a:lstStyle/>
                    <a:p>
                      <a:r>
                        <a:rPr lang="en-US" dirty="0" smtClean="0"/>
                        <a:t>261,000</a:t>
                      </a:r>
                      <a:endParaRPr lang="en-US" dirty="0"/>
                    </a:p>
                  </a:txBody>
                  <a:tcPr/>
                </a:tc>
                <a:tc>
                  <a:txBody>
                    <a:bodyPr/>
                    <a:lstStyle/>
                    <a:p>
                      <a:r>
                        <a:rPr lang="en-US" dirty="0" smtClean="0"/>
                        <a:t>181</a:t>
                      </a:r>
                      <a:endParaRPr lang="en-US" dirty="0"/>
                    </a:p>
                  </a:txBody>
                  <a:tcPr/>
                </a:tc>
              </a:tr>
              <a:tr h="370840">
                <a:tc>
                  <a:txBody>
                    <a:bodyPr/>
                    <a:lstStyle/>
                    <a:p>
                      <a:r>
                        <a:rPr lang="en-US" dirty="0" smtClean="0"/>
                        <a:t>Nigeria</a:t>
                      </a:r>
                      <a:endParaRPr lang="en-US" dirty="0"/>
                    </a:p>
                  </a:txBody>
                  <a:tcPr/>
                </a:tc>
                <a:tc>
                  <a:txBody>
                    <a:bodyPr/>
                    <a:lstStyle/>
                    <a:p>
                      <a:r>
                        <a:rPr lang="en-US" dirty="0" smtClean="0"/>
                        <a:t>253,000</a:t>
                      </a:r>
                      <a:endParaRPr lang="en-US" dirty="0"/>
                    </a:p>
                  </a:txBody>
                  <a:tcPr/>
                </a:tc>
                <a:tc>
                  <a:txBody>
                    <a:bodyPr/>
                    <a:lstStyle/>
                    <a:p>
                      <a:r>
                        <a:rPr lang="en-US" dirty="0" smtClean="0"/>
                        <a:t>214</a:t>
                      </a:r>
                      <a:endParaRPr lang="en-US" dirty="0"/>
                    </a:p>
                  </a:txBody>
                  <a:tcPr/>
                </a:tc>
              </a:tr>
              <a:tr h="370840">
                <a:tc>
                  <a:txBody>
                    <a:bodyPr/>
                    <a:lstStyle/>
                    <a:p>
                      <a:r>
                        <a:rPr lang="en-US" dirty="0" err="1" smtClean="0"/>
                        <a:t>Phillipines</a:t>
                      </a:r>
                      <a:endParaRPr lang="en-US" dirty="0"/>
                    </a:p>
                  </a:txBody>
                  <a:tcPr/>
                </a:tc>
                <a:tc>
                  <a:txBody>
                    <a:bodyPr/>
                    <a:lstStyle/>
                    <a:p>
                      <a:r>
                        <a:rPr lang="en-US" dirty="0" smtClean="0"/>
                        <a:t>222,000</a:t>
                      </a:r>
                      <a:endParaRPr lang="en-US" dirty="0"/>
                    </a:p>
                  </a:txBody>
                  <a:tcPr/>
                </a:tc>
                <a:tc>
                  <a:txBody>
                    <a:bodyPr/>
                    <a:lstStyle/>
                    <a:p>
                      <a:r>
                        <a:rPr lang="en-US" dirty="0" smtClean="0"/>
                        <a:t>314</a:t>
                      </a:r>
                      <a:endParaRPr lang="en-US" dirty="0"/>
                    </a:p>
                  </a:txBody>
                  <a:tcPr/>
                </a:tc>
              </a:tr>
              <a:tr h="370840">
                <a:tc>
                  <a:txBody>
                    <a:bodyPr/>
                    <a:lstStyle/>
                    <a:p>
                      <a:r>
                        <a:rPr lang="en-US" dirty="0" smtClean="0"/>
                        <a:t>South Africa</a:t>
                      </a:r>
                      <a:endParaRPr lang="en-US" dirty="0"/>
                    </a:p>
                  </a:txBody>
                  <a:tcPr/>
                </a:tc>
                <a:tc>
                  <a:txBody>
                    <a:bodyPr/>
                    <a:lstStyle/>
                    <a:p>
                      <a:r>
                        <a:rPr lang="en-US" dirty="0" smtClean="0"/>
                        <a:t>170,000</a:t>
                      </a:r>
                      <a:endParaRPr lang="en-US" dirty="0"/>
                    </a:p>
                  </a:txBody>
                  <a:tcPr/>
                </a:tc>
                <a:tc>
                  <a:txBody>
                    <a:bodyPr/>
                    <a:lstStyle/>
                    <a:p>
                      <a:r>
                        <a:rPr lang="en-US" dirty="0" smtClean="0"/>
                        <a:t>392</a:t>
                      </a:r>
                      <a:endParaRPr lang="en-US" dirty="0"/>
                    </a:p>
                  </a:txBody>
                  <a:tcPr/>
                </a:tc>
              </a:tr>
              <a:tr h="370840">
                <a:tc>
                  <a:txBody>
                    <a:bodyPr/>
                    <a:lstStyle/>
                    <a:p>
                      <a:r>
                        <a:rPr lang="en-US" dirty="0" smtClean="0"/>
                        <a:t>Russia</a:t>
                      </a:r>
                      <a:endParaRPr lang="en-US" dirty="0"/>
                    </a:p>
                  </a:txBody>
                  <a:tcPr/>
                </a:tc>
                <a:tc>
                  <a:txBody>
                    <a:bodyPr/>
                    <a:lstStyle/>
                    <a:p>
                      <a:r>
                        <a:rPr lang="en-US" dirty="0" smtClean="0"/>
                        <a:t>156,000</a:t>
                      </a:r>
                      <a:endParaRPr lang="en-US" dirty="0"/>
                    </a:p>
                  </a:txBody>
                  <a:tcPr/>
                </a:tc>
                <a:tc>
                  <a:txBody>
                    <a:bodyPr/>
                    <a:lstStyle/>
                    <a:p>
                      <a:r>
                        <a:rPr lang="en-US" dirty="0" smtClean="0"/>
                        <a:t>106</a:t>
                      </a:r>
                      <a:endParaRPr lang="en-US" dirty="0"/>
                    </a:p>
                  </a:txBody>
                  <a:tcPr/>
                </a:tc>
              </a:tr>
            </a:tbl>
          </a:graphicData>
        </a:graphic>
      </p:graphicFrame>
    </p:spTree>
  </p:cSld>
  <p:clrMapOvr>
    <a:masterClrMapping/>
  </p:clrMapOvr>
  <p:transition spd="med">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PATHOGENESIS</a:t>
            </a:r>
            <a:r>
              <a:rPr lang="en-US" dirty="0"/>
              <a:t/>
            </a:r>
            <a:br>
              <a:rPr lang="en-US" dirty="0"/>
            </a:br>
            <a:endParaRPr lang="en-US" dirty="0"/>
          </a:p>
        </p:txBody>
      </p:sp>
      <p:sp>
        <p:nvSpPr>
          <p:cNvPr id="3" name="Content Placeholder 2"/>
          <p:cNvSpPr>
            <a:spLocks noGrp="1"/>
          </p:cNvSpPr>
          <p:nvPr>
            <p:ph sz="quarter" idx="1"/>
          </p:nvPr>
        </p:nvSpPr>
        <p:spPr>
          <a:xfrm>
            <a:off x="457200" y="1371600"/>
            <a:ext cx="8229600" cy="5181600"/>
          </a:xfrm>
        </p:spPr>
        <p:txBody>
          <a:bodyPr>
            <a:normAutofit lnSpcReduction="10000"/>
          </a:bodyPr>
          <a:lstStyle/>
          <a:p>
            <a:pPr lvl="0"/>
            <a:r>
              <a:rPr lang="en-US" dirty="0" smtClean="0"/>
              <a:t>inconclusive </a:t>
            </a:r>
            <a:r>
              <a:rPr lang="en-US" dirty="0"/>
              <a:t>negotiations </a:t>
            </a:r>
            <a:r>
              <a:rPr lang="en-US"/>
              <a:t>for </a:t>
            </a:r>
            <a:r>
              <a:rPr lang="en-US" smtClean="0"/>
              <a:t>symbiosis</a:t>
            </a:r>
            <a:endParaRPr lang="en-US" dirty="0"/>
          </a:p>
          <a:p>
            <a:r>
              <a:rPr lang="en-US" dirty="0"/>
              <a:t>This process includes:</a:t>
            </a:r>
          </a:p>
          <a:p>
            <a:pPr>
              <a:buFont typeface="Wingdings" pitchFamily="2" charset="2"/>
              <a:buChar char="ü"/>
            </a:pPr>
            <a:r>
              <a:rPr lang="en-US" dirty="0"/>
              <a:t>Maintaining a reservoir</a:t>
            </a:r>
          </a:p>
          <a:p>
            <a:pPr lvl="0">
              <a:buFont typeface="Wingdings" pitchFamily="2" charset="2"/>
              <a:buChar char="ü"/>
            </a:pPr>
            <a:r>
              <a:rPr lang="en-US" dirty="0"/>
              <a:t>Transported to the host</a:t>
            </a:r>
          </a:p>
          <a:p>
            <a:pPr lvl="0">
              <a:buFont typeface="Wingdings" pitchFamily="2" charset="2"/>
              <a:buChar char="ü"/>
            </a:pPr>
            <a:r>
              <a:rPr lang="en-US" dirty="0"/>
              <a:t>Adhere to/colonize and / or invade the host</a:t>
            </a:r>
          </a:p>
          <a:p>
            <a:pPr>
              <a:buFont typeface="Wingdings" pitchFamily="2" charset="2"/>
              <a:buChar char="ü"/>
            </a:pPr>
            <a:r>
              <a:rPr lang="en-US" dirty="0"/>
              <a:t>Multiply in the host</a:t>
            </a:r>
          </a:p>
          <a:p>
            <a:pPr lvl="0">
              <a:buFont typeface="Wingdings" pitchFamily="2" charset="2"/>
              <a:buChar char="ü"/>
            </a:pPr>
            <a:r>
              <a:rPr lang="en-US" dirty="0"/>
              <a:t>Evade hose defense mechanisms</a:t>
            </a:r>
          </a:p>
          <a:p>
            <a:pPr>
              <a:buFont typeface="Wingdings" pitchFamily="2" charset="2"/>
              <a:buChar char="ü"/>
            </a:pPr>
            <a:r>
              <a:rPr lang="en-US" dirty="0"/>
              <a:t>Damage the host</a:t>
            </a:r>
          </a:p>
          <a:p>
            <a:pPr lvl="0">
              <a:buFont typeface="Wingdings" pitchFamily="2" charset="2"/>
              <a:buChar char="ü"/>
            </a:pPr>
            <a:r>
              <a:rPr lang="en-US" dirty="0"/>
              <a:t>Leave the host and enter a new host</a:t>
            </a:r>
            <a:r>
              <a:rPr lang="en-US" dirty="0" smtClean="0"/>
              <a:t>.</a:t>
            </a:r>
          </a:p>
          <a:p>
            <a:pPr lvl="0"/>
            <a:r>
              <a:rPr lang="en-US" dirty="0"/>
              <a:t>M.TB – no </a:t>
            </a:r>
            <a:r>
              <a:rPr lang="en-US" dirty="0" err="1"/>
              <a:t>exotoxins</a:t>
            </a:r>
            <a:r>
              <a:rPr lang="en-US" dirty="0"/>
              <a:t> and no </a:t>
            </a:r>
            <a:r>
              <a:rPr lang="en-US" dirty="0" err="1"/>
              <a:t>endotoxins</a:t>
            </a:r>
            <a:endParaRPr lang="en-US" dirty="0"/>
          </a:p>
          <a:p>
            <a:pPr lvl="0"/>
            <a:r>
              <a:rPr lang="en-US" dirty="0"/>
              <a:t>Clinical manifestation is due to immune response of the host.</a:t>
            </a:r>
          </a:p>
          <a:p>
            <a:pPr lvl="0"/>
            <a:endParaRPr lang="en-US" dirty="0"/>
          </a:p>
          <a:p>
            <a:pPr lvl="0"/>
            <a:endParaRPr lang="en-US" dirty="0"/>
          </a:p>
          <a:p>
            <a:endParaRPr lang="en-US" dirty="0"/>
          </a:p>
        </p:txBody>
      </p:sp>
      <p:sp>
        <p:nvSpPr>
          <p:cNvPr id="4" name="Slide Number Placeholder 3"/>
          <p:cNvSpPr>
            <a:spLocks noGrp="1"/>
          </p:cNvSpPr>
          <p:nvPr>
            <p:ph type="sldNum" sz="quarter" idx="12"/>
          </p:nvPr>
        </p:nvSpPr>
        <p:spPr/>
        <p:txBody>
          <a:bodyPr/>
          <a:lstStyle/>
          <a:p>
            <a:fld id="{08F3ED0F-07F7-481F-9DDA-E44192A82B2F}" type="slidenum">
              <a:rPr lang="en-US" smtClean="0"/>
              <a:pPr/>
              <a:t>14</a:t>
            </a:fld>
            <a:endParaRPr lang="en-US"/>
          </a:p>
        </p:txBody>
      </p:sp>
    </p:spTree>
  </p:cSld>
  <p:clrMapOvr>
    <a:masterClrMapping/>
  </p:clrMapOvr>
  <p:transition spd="med">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TREATMENT OF TB</a:t>
            </a:r>
            <a:endParaRPr lang="en-US" b="1" dirty="0"/>
          </a:p>
        </p:txBody>
      </p:sp>
      <p:sp>
        <p:nvSpPr>
          <p:cNvPr id="3" name="Content Placeholder 2"/>
          <p:cNvSpPr>
            <a:spLocks noGrp="1"/>
          </p:cNvSpPr>
          <p:nvPr>
            <p:ph sz="quarter" idx="1"/>
          </p:nvPr>
        </p:nvSpPr>
        <p:spPr>
          <a:xfrm>
            <a:off x="457200" y="1600200"/>
            <a:ext cx="8229600" cy="4953000"/>
          </a:xfrm>
        </p:spPr>
        <p:txBody>
          <a:bodyPr/>
          <a:lstStyle/>
          <a:p>
            <a:r>
              <a:rPr lang="en-US" b="1" dirty="0"/>
              <a:t>TREATMENT </a:t>
            </a:r>
            <a:r>
              <a:rPr lang="en-US" b="1" dirty="0" smtClean="0"/>
              <a:t>  REGIMENS</a:t>
            </a:r>
            <a:endParaRPr lang="en-US" dirty="0"/>
          </a:p>
          <a:p>
            <a:r>
              <a:rPr lang="en-US" dirty="0"/>
              <a:t>Several and </a:t>
            </a:r>
            <a:r>
              <a:rPr lang="en-US" dirty="0" smtClean="0"/>
              <a:t>varied</a:t>
            </a:r>
          </a:p>
          <a:p>
            <a:endParaRPr lang="en-US" dirty="0"/>
          </a:p>
          <a:p>
            <a:pPr>
              <a:buNone/>
            </a:pPr>
            <a:r>
              <a:rPr lang="en-US" b="1" dirty="0" smtClean="0"/>
              <a:t>   Objectives</a:t>
            </a:r>
            <a:r>
              <a:rPr lang="en-US" b="1" dirty="0"/>
              <a:t>:</a:t>
            </a:r>
            <a:endParaRPr lang="en-US" dirty="0"/>
          </a:p>
          <a:p>
            <a:pPr>
              <a:buFont typeface="Wingdings" pitchFamily="2" charset="2"/>
              <a:buChar char="Ø"/>
            </a:pPr>
            <a:r>
              <a:rPr lang="en-US" dirty="0"/>
              <a:t>To rapidly kill bacilli living </a:t>
            </a:r>
            <a:r>
              <a:rPr lang="en-US" dirty="0" smtClean="0"/>
              <a:t>extracellularly.</a:t>
            </a:r>
            <a:endParaRPr lang="en-US" dirty="0"/>
          </a:p>
          <a:p>
            <a:pPr lvl="0">
              <a:buFont typeface="Wingdings" pitchFamily="2" charset="2"/>
              <a:buChar char="Ø"/>
            </a:pPr>
            <a:r>
              <a:rPr lang="en-US" dirty="0"/>
              <a:t>Eliminate those bacilli replicating less actively in acidic and anoxic closed </a:t>
            </a:r>
            <a:r>
              <a:rPr lang="en-US" dirty="0" smtClean="0"/>
              <a:t>lesions.</a:t>
            </a:r>
            <a:endParaRPr lang="en-US" dirty="0"/>
          </a:p>
          <a:p>
            <a:pPr lvl="0">
              <a:buFont typeface="Wingdings" pitchFamily="2" charset="2"/>
              <a:buChar char="Ø"/>
            </a:pPr>
            <a:r>
              <a:rPr lang="en-US" dirty="0"/>
              <a:t>Kill the semi-dormant bacilli living intracellularly in host tissues.</a:t>
            </a:r>
          </a:p>
          <a:p>
            <a:endParaRPr lang="en-US" dirty="0"/>
          </a:p>
        </p:txBody>
      </p:sp>
      <p:sp>
        <p:nvSpPr>
          <p:cNvPr id="4" name="Slide Number Placeholder 3"/>
          <p:cNvSpPr>
            <a:spLocks noGrp="1"/>
          </p:cNvSpPr>
          <p:nvPr>
            <p:ph type="sldNum" sz="quarter" idx="12"/>
          </p:nvPr>
        </p:nvSpPr>
        <p:spPr/>
        <p:txBody>
          <a:bodyPr/>
          <a:lstStyle/>
          <a:p>
            <a:fld id="{08F3ED0F-07F7-481F-9DDA-E44192A82B2F}" type="slidenum">
              <a:rPr lang="en-US" smtClean="0"/>
              <a:pPr/>
              <a:t>15</a:t>
            </a:fld>
            <a:endParaRPr lang="en-US"/>
          </a:p>
        </p:txBody>
      </p:sp>
    </p:spTree>
  </p:cSld>
  <p:clrMapOvr>
    <a:masterClrMapping/>
  </p:clrMapOvr>
  <p:transition spd="med">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2162"/>
          </a:xfrm>
        </p:spPr>
        <p:txBody>
          <a:bodyPr>
            <a:normAutofit fontScale="90000"/>
          </a:bodyPr>
          <a:lstStyle/>
          <a:p>
            <a:r>
              <a:rPr lang="en-US" b="1" dirty="0" smtClean="0"/>
              <a:t/>
            </a:r>
            <a:br>
              <a:rPr lang="en-US" b="1" dirty="0" smtClean="0"/>
            </a:br>
            <a:r>
              <a:rPr lang="en-US" sz="2200" b="1" dirty="0" smtClean="0">
                <a:solidFill>
                  <a:schemeClr val="tx1"/>
                </a:solidFill>
              </a:rPr>
              <a:t>PRIMARY </a:t>
            </a:r>
            <a:r>
              <a:rPr lang="en-US" sz="2200" b="1" dirty="0">
                <a:solidFill>
                  <a:schemeClr val="tx1"/>
                </a:solidFill>
              </a:rPr>
              <a:t>DRUGS (FIRST LINE DRUGS)</a:t>
            </a:r>
            <a:br>
              <a:rPr lang="en-US" sz="2200" b="1" dirty="0">
                <a:solidFill>
                  <a:schemeClr val="tx1"/>
                </a:solidFill>
              </a:rPr>
            </a:br>
            <a:endParaRPr lang="en-US" sz="2200" b="1" dirty="0">
              <a:solidFill>
                <a:schemeClr val="tx1"/>
              </a:solidFill>
            </a:endParaRPr>
          </a:p>
        </p:txBody>
      </p:sp>
      <p:sp>
        <p:nvSpPr>
          <p:cNvPr id="3" name="Content Placeholder 2"/>
          <p:cNvSpPr>
            <a:spLocks noGrp="1"/>
          </p:cNvSpPr>
          <p:nvPr>
            <p:ph sz="quarter" idx="1"/>
          </p:nvPr>
        </p:nvSpPr>
        <p:spPr>
          <a:xfrm>
            <a:off x="152400" y="914400"/>
            <a:ext cx="8534400" cy="5791200"/>
          </a:xfrm>
        </p:spPr>
        <p:txBody>
          <a:bodyPr>
            <a:normAutofit fontScale="92500" lnSpcReduction="20000"/>
          </a:bodyPr>
          <a:lstStyle/>
          <a:p>
            <a:r>
              <a:rPr lang="en-US" dirty="0" err="1"/>
              <a:t>Isoniazid</a:t>
            </a:r>
            <a:r>
              <a:rPr lang="en-US" dirty="0"/>
              <a:t>		</a:t>
            </a:r>
            <a:r>
              <a:rPr lang="en-US" dirty="0" smtClean="0"/>
              <a:t>	INH</a:t>
            </a:r>
            <a:endParaRPr lang="en-US" dirty="0"/>
          </a:p>
          <a:p>
            <a:r>
              <a:rPr lang="en-US" dirty="0" err="1"/>
              <a:t>Rifampicin</a:t>
            </a:r>
            <a:r>
              <a:rPr lang="en-US" dirty="0"/>
              <a:t>	</a:t>
            </a:r>
            <a:r>
              <a:rPr lang="en-US" dirty="0" smtClean="0"/>
              <a:t>            		RIF</a:t>
            </a:r>
            <a:endParaRPr lang="en-US" dirty="0"/>
          </a:p>
          <a:p>
            <a:r>
              <a:rPr lang="en-US" dirty="0"/>
              <a:t>Streptomycin	</a:t>
            </a:r>
            <a:r>
              <a:rPr lang="en-US" dirty="0" smtClean="0"/>
              <a:t>		SM</a:t>
            </a:r>
            <a:endParaRPr lang="en-US" dirty="0"/>
          </a:p>
          <a:p>
            <a:r>
              <a:rPr lang="en-US" dirty="0" err="1"/>
              <a:t>Ethambutol</a:t>
            </a:r>
            <a:r>
              <a:rPr lang="en-US" dirty="0"/>
              <a:t>	</a:t>
            </a:r>
            <a:r>
              <a:rPr lang="en-US" dirty="0" smtClean="0"/>
              <a:t>           		EMB</a:t>
            </a:r>
            <a:endParaRPr lang="en-US" dirty="0"/>
          </a:p>
          <a:p>
            <a:r>
              <a:rPr lang="en-US" dirty="0" err="1"/>
              <a:t>Pyrazinamide</a:t>
            </a:r>
            <a:r>
              <a:rPr lang="en-US" dirty="0"/>
              <a:t>	</a:t>
            </a:r>
            <a:r>
              <a:rPr lang="en-US" dirty="0" smtClean="0"/>
              <a:t>		PZA</a:t>
            </a:r>
          </a:p>
          <a:p>
            <a:endParaRPr lang="en-US" dirty="0"/>
          </a:p>
          <a:p>
            <a:pPr>
              <a:buNone/>
            </a:pPr>
            <a:r>
              <a:rPr lang="en-US" b="1" dirty="0" smtClean="0"/>
              <a:t>	    </a:t>
            </a:r>
            <a:r>
              <a:rPr lang="en-US" sz="2200" b="1" dirty="0" smtClean="0">
                <a:latin typeface="+mj-lt"/>
              </a:rPr>
              <a:t>SECONDARY DRUGS ( 2</a:t>
            </a:r>
            <a:r>
              <a:rPr lang="en-US" sz="2200" b="1" baseline="30000" dirty="0" smtClean="0">
                <a:latin typeface="+mj-lt"/>
              </a:rPr>
              <a:t>ND </a:t>
            </a:r>
            <a:r>
              <a:rPr lang="en-US" sz="2200" b="1" dirty="0" smtClean="0">
                <a:latin typeface="+mj-lt"/>
              </a:rPr>
              <a:t>LINE DRUGS)</a:t>
            </a:r>
          </a:p>
          <a:p>
            <a:r>
              <a:rPr lang="en-US" dirty="0" err="1" smtClean="0"/>
              <a:t>Ethionamide</a:t>
            </a:r>
            <a:r>
              <a:rPr lang="en-US" dirty="0" smtClean="0"/>
              <a:t>			ETH</a:t>
            </a:r>
          </a:p>
          <a:p>
            <a:r>
              <a:rPr lang="en-US" dirty="0" err="1" smtClean="0"/>
              <a:t>Capreomycin</a:t>
            </a:r>
            <a:r>
              <a:rPr lang="en-US" dirty="0" smtClean="0"/>
              <a:t>	           		CAP</a:t>
            </a:r>
          </a:p>
          <a:p>
            <a:r>
              <a:rPr lang="en-US" dirty="0" smtClean="0"/>
              <a:t>Ciprofloxacin	            		CIP</a:t>
            </a:r>
          </a:p>
          <a:p>
            <a:r>
              <a:rPr lang="en-US" dirty="0" err="1" smtClean="0"/>
              <a:t>Ofloxacin</a:t>
            </a:r>
            <a:r>
              <a:rPr lang="en-US" dirty="0" smtClean="0"/>
              <a:t>			OFX</a:t>
            </a:r>
          </a:p>
          <a:p>
            <a:r>
              <a:rPr lang="en-US" dirty="0" err="1" smtClean="0"/>
              <a:t>Amikacin</a:t>
            </a:r>
            <a:r>
              <a:rPr lang="en-US" dirty="0" smtClean="0"/>
              <a:t>/</a:t>
            </a:r>
            <a:r>
              <a:rPr lang="en-US" dirty="0" err="1" smtClean="0"/>
              <a:t>Kanamycin</a:t>
            </a:r>
            <a:r>
              <a:rPr lang="en-US" dirty="0" smtClean="0"/>
              <a:t>		AMK/KA</a:t>
            </a:r>
          </a:p>
          <a:p>
            <a:r>
              <a:rPr lang="en-US" dirty="0" err="1" smtClean="0"/>
              <a:t>Cycloserine</a:t>
            </a:r>
            <a:r>
              <a:rPr lang="en-US" dirty="0" smtClean="0"/>
              <a:t>			CLO</a:t>
            </a:r>
          </a:p>
          <a:p>
            <a:r>
              <a:rPr lang="en-US" dirty="0" err="1" smtClean="0"/>
              <a:t>Rifamycin</a:t>
            </a:r>
            <a:r>
              <a:rPr lang="en-US" dirty="0" smtClean="0"/>
              <a:t>			RIF</a:t>
            </a:r>
          </a:p>
          <a:p>
            <a:r>
              <a:rPr lang="en-US" dirty="0" smtClean="0"/>
              <a:t>Para-</a:t>
            </a:r>
            <a:r>
              <a:rPr lang="en-US" dirty="0" err="1" smtClean="0"/>
              <a:t>aminosalicylic</a:t>
            </a:r>
            <a:r>
              <a:rPr lang="en-US" dirty="0" smtClean="0"/>
              <a:t> acid 	PAS</a:t>
            </a:r>
          </a:p>
          <a:p>
            <a:endParaRPr lang="en-US" dirty="0"/>
          </a:p>
        </p:txBody>
      </p:sp>
      <p:sp>
        <p:nvSpPr>
          <p:cNvPr id="4" name="Slide Number Placeholder 3"/>
          <p:cNvSpPr>
            <a:spLocks noGrp="1"/>
          </p:cNvSpPr>
          <p:nvPr>
            <p:ph type="sldNum" sz="quarter" idx="12"/>
          </p:nvPr>
        </p:nvSpPr>
        <p:spPr/>
        <p:txBody>
          <a:bodyPr/>
          <a:lstStyle/>
          <a:p>
            <a:fld id="{08F3ED0F-07F7-481F-9DDA-E44192A82B2F}" type="slidenum">
              <a:rPr lang="en-US" smtClean="0"/>
              <a:pPr/>
              <a:t>16</a:t>
            </a:fld>
            <a:endParaRPr lang="en-US"/>
          </a:p>
        </p:txBody>
      </p:sp>
    </p:spTree>
  </p:cSld>
  <p:clrMapOvr>
    <a:masterClrMapping/>
  </p:clrMapOvr>
  <p:transition spd="med">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772400" cy="1524000"/>
          </a:xfrm>
        </p:spPr>
        <p:txBody>
          <a:bodyPr>
            <a:normAutofit fontScale="90000"/>
          </a:bodyPr>
          <a:lstStyle/>
          <a:p>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dirty="0"/>
              <a:t/>
            </a:r>
            <a:br>
              <a:rPr lang="en-US" dirty="0"/>
            </a:br>
            <a:r>
              <a:rPr lang="en-US" b="1" dirty="0" smtClean="0"/>
              <a:t> FACTORS DETERMINING TREATMENT             </a:t>
            </a:r>
            <a:br>
              <a:rPr lang="en-US" b="1" dirty="0" smtClean="0"/>
            </a:br>
            <a:r>
              <a:rPr lang="en-US" b="1" dirty="0" smtClean="0"/>
              <a:t>                REGIMEN</a:t>
            </a:r>
            <a:endParaRPr lang="en-US" dirty="0"/>
          </a:p>
        </p:txBody>
      </p:sp>
      <p:sp>
        <p:nvSpPr>
          <p:cNvPr id="3" name="Content Placeholder 2"/>
          <p:cNvSpPr>
            <a:spLocks noGrp="1"/>
          </p:cNvSpPr>
          <p:nvPr>
            <p:ph sz="quarter" idx="1"/>
          </p:nvPr>
        </p:nvSpPr>
        <p:spPr>
          <a:xfrm>
            <a:off x="457200" y="1600200"/>
            <a:ext cx="8229600" cy="4876800"/>
          </a:xfrm>
        </p:spPr>
        <p:txBody>
          <a:bodyPr>
            <a:normAutofit/>
          </a:bodyPr>
          <a:lstStyle/>
          <a:p>
            <a:pPr lvl="0"/>
            <a:endParaRPr lang="en-US" dirty="0" smtClean="0"/>
          </a:p>
          <a:p>
            <a:pPr lvl="0"/>
            <a:r>
              <a:rPr lang="en-US" dirty="0" smtClean="0"/>
              <a:t>Disease </a:t>
            </a:r>
            <a:r>
              <a:rPr lang="en-US" dirty="0"/>
              <a:t>localization and severity.</a:t>
            </a:r>
          </a:p>
          <a:p>
            <a:pPr lvl="0"/>
            <a:r>
              <a:rPr lang="en-US" dirty="0"/>
              <a:t>Result of sputum smear microscopy</a:t>
            </a:r>
          </a:p>
          <a:p>
            <a:pPr lvl="0"/>
            <a:r>
              <a:rPr lang="en-US" dirty="0"/>
              <a:t>HIV/AIDS co-infection</a:t>
            </a:r>
          </a:p>
          <a:p>
            <a:pPr lvl="0"/>
            <a:r>
              <a:rPr lang="en-US" dirty="0"/>
              <a:t>Prevalence of drug resistance in the setting</a:t>
            </a:r>
          </a:p>
          <a:p>
            <a:pPr lvl="0"/>
            <a:r>
              <a:rPr lang="en-US" dirty="0"/>
              <a:t>Availability of drug</a:t>
            </a:r>
          </a:p>
          <a:p>
            <a:pPr lvl="0"/>
            <a:r>
              <a:rPr lang="en-US" dirty="0"/>
              <a:t>Cost of treatment</a:t>
            </a:r>
          </a:p>
          <a:p>
            <a:pPr lvl="0"/>
            <a:r>
              <a:rPr lang="en-US" dirty="0"/>
              <a:t>Medical supervision</a:t>
            </a:r>
          </a:p>
          <a:p>
            <a:pPr lvl="0"/>
            <a:r>
              <a:rPr lang="en-US" dirty="0"/>
              <a:t>Previous exposure to anti-tuberculosis drugs</a:t>
            </a:r>
          </a:p>
          <a:p>
            <a:pPr lvl="0"/>
            <a:r>
              <a:rPr lang="en-US" dirty="0"/>
              <a:t>The country’s budget</a:t>
            </a:r>
          </a:p>
          <a:p>
            <a:endParaRPr lang="en-US" dirty="0"/>
          </a:p>
        </p:txBody>
      </p:sp>
      <p:sp>
        <p:nvSpPr>
          <p:cNvPr id="4" name="Slide Number Placeholder 3"/>
          <p:cNvSpPr>
            <a:spLocks noGrp="1"/>
          </p:cNvSpPr>
          <p:nvPr>
            <p:ph type="sldNum" sz="quarter" idx="12"/>
          </p:nvPr>
        </p:nvSpPr>
        <p:spPr/>
        <p:txBody>
          <a:bodyPr/>
          <a:lstStyle/>
          <a:p>
            <a:fld id="{08F3ED0F-07F7-481F-9DDA-E44192A82B2F}" type="slidenum">
              <a:rPr lang="en-US" smtClean="0"/>
              <a:pPr/>
              <a:t>17</a:t>
            </a:fld>
            <a:endParaRPr lang="en-US"/>
          </a:p>
        </p:txBody>
      </p:sp>
    </p:spTree>
  </p:cSld>
  <p:clrMapOvr>
    <a:masterClrMapping/>
  </p:clrMapOvr>
  <p:transition spd="med">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706562"/>
          </a:xfrm>
        </p:spPr>
        <p:txBody>
          <a:bodyPr>
            <a:normAutofit fontScale="90000"/>
          </a:bodyPr>
          <a:lstStyle/>
          <a:p>
            <a:r>
              <a:rPr lang="en-US" b="1" dirty="0" smtClean="0"/>
              <a:t/>
            </a:r>
            <a:br>
              <a:rPr lang="en-US" b="1" dirty="0" smtClean="0"/>
            </a:br>
            <a:r>
              <a:rPr lang="en-US" b="1" dirty="0" smtClean="0"/>
              <a:t>THE FALL AND RISE PHENOMENON    </a:t>
            </a:r>
            <a:br>
              <a:rPr lang="en-US" b="1" dirty="0" smtClean="0"/>
            </a:br>
            <a:r>
              <a:rPr lang="en-US" b="1" dirty="0" smtClean="0"/>
              <a:t>         (</a:t>
            </a:r>
            <a:r>
              <a:rPr lang="en-US" b="1" dirty="0"/>
              <a:t>wild strains)</a:t>
            </a:r>
            <a:r>
              <a:rPr lang="en-US" dirty="0"/>
              <a:t/>
            </a:r>
            <a:br>
              <a:rPr lang="en-US" dirty="0"/>
            </a:br>
            <a:endParaRPr lang="en-US" dirty="0"/>
          </a:p>
        </p:txBody>
      </p:sp>
      <p:sp>
        <p:nvSpPr>
          <p:cNvPr id="3" name="Content Placeholder 2"/>
          <p:cNvSpPr>
            <a:spLocks noGrp="1"/>
          </p:cNvSpPr>
          <p:nvPr>
            <p:ph sz="quarter" idx="1"/>
          </p:nvPr>
        </p:nvSpPr>
        <p:spPr/>
        <p:txBody>
          <a:bodyPr/>
          <a:lstStyle/>
          <a:p>
            <a:pPr lvl="0"/>
            <a:endParaRPr lang="en-US" dirty="0" smtClean="0"/>
          </a:p>
          <a:p>
            <a:pPr lvl="0"/>
            <a:endParaRPr lang="en-US" dirty="0" smtClean="0"/>
          </a:p>
          <a:p>
            <a:pPr lvl="0"/>
            <a:r>
              <a:rPr lang="en-US" dirty="0" smtClean="0"/>
              <a:t>Single </a:t>
            </a:r>
            <a:r>
              <a:rPr lang="en-US" dirty="0"/>
              <a:t>drug kills susceptible bacilli</a:t>
            </a:r>
          </a:p>
          <a:p>
            <a:pPr lvl="0"/>
            <a:r>
              <a:rPr lang="en-US" dirty="0"/>
              <a:t>Survivors (resistant mutants) replicate and the entire population becomes resistant</a:t>
            </a:r>
          </a:p>
          <a:p>
            <a:endParaRPr lang="en-US" dirty="0"/>
          </a:p>
        </p:txBody>
      </p:sp>
      <p:sp>
        <p:nvSpPr>
          <p:cNvPr id="4" name="Slide Number Placeholder 3"/>
          <p:cNvSpPr>
            <a:spLocks noGrp="1"/>
          </p:cNvSpPr>
          <p:nvPr>
            <p:ph type="sldNum" sz="quarter" idx="12"/>
          </p:nvPr>
        </p:nvSpPr>
        <p:spPr/>
        <p:txBody>
          <a:bodyPr/>
          <a:lstStyle/>
          <a:p>
            <a:fld id="{08F3ED0F-07F7-481F-9DDA-E44192A82B2F}" type="slidenum">
              <a:rPr lang="en-US" smtClean="0"/>
              <a:pPr/>
              <a:t>18</a:t>
            </a:fld>
            <a:endParaRPr lang="en-US"/>
          </a:p>
        </p:txBody>
      </p:sp>
    </p:spTree>
  </p:cSld>
  <p:clrMapOvr>
    <a:masterClrMapping/>
  </p:clrMapOvr>
  <p:transition spd="med">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b="1" dirty="0" smtClean="0"/>
              <a:t>D.O.T.S</a:t>
            </a:r>
            <a:r>
              <a:rPr lang="en-US" b="1" dirty="0"/>
              <a:t>. (1994) and DOTS-Plus</a:t>
            </a:r>
            <a:br>
              <a:rPr lang="en-US" b="1" dirty="0"/>
            </a:br>
            <a:endParaRPr lang="en-US" b="1" dirty="0"/>
          </a:p>
        </p:txBody>
      </p:sp>
      <p:sp>
        <p:nvSpPr>
          <p:cNvPr id="3" name="Content Placeholder 2"/>
          <p:cNvSpPr>
            <a:spLocks noGrp="1"/>
          </p:cNvSpPr>
          <p:nvPr>
            <p:ph sz="quarter" idx="1"/>
          </p:nvPr>
        </p:nvSpPr>
        <p:spPr/>
        <p:txBody>
          <a:bodyPr>
            <a:normAutofit fontScale="55000" lnSpcReduction="20000"/>
          </a:bodyPr>
          <a:lstStyle/>
          <a:p>
            <a:endParaRPr lang="en-US" dirty="0" smtClean="0"/>
          </a:p>
          <a:p>
            <a:r>
              <a:rPr lang="en-US" sz="5100" dirty="0" smtClean="0"/>
              <a:t>DOTS </a:t>
            </a:r>
            <a:r>
              <a:rPr lang="en-US" sz="5100" dirty="0"/>
              <a:t>= DIRECTLY OBSERVED TREATMENT SHORT-Course</a:t>
            </a:r>
          </a:p>
          <a:p>
            <a:pPr lvl="0"/>
            <a:r>
              <a:rPr lang="en-US" sz="5100" dirty="0"/>
              <a:t>Government commitment</a:t>
            </a:r>
          </a:p>
          <a:p>
            <a:pPr lvl="0"/>
            <a:r>
              <a:rPr lang="en-US" sz="5100" dirty="0"/>
              <a:t>Short-course therapy (+</a:t>
            </a:r>
            <a:r>
              <a:rPr lang="en-US" sz="5100" dirty="0" err="1"/>
              <a:t>ve</a:t>
            </a:r>
            <a:r>
              <a:rPr lang="en-US" sz="5100" dirty="0"/>
              <a:t> </a:t>
            </a:r>
            <a:r>
              <a:rPr lang="en-US" sz="5100" dirty="0" smtClean="0"/>
              <a:t>sputum AFB</a:t>
            </a:r>
            <a:r>
              <a:rPr lang="en-US" sz="5100" dirty="0"/>
              <a:t>) under supervision</a:t>
            </a:r>
          </a:p>
          <a:p>
            <a:pPr lvl="0"/>
            <a:r>
              <a:rPr lang="en-US" sz="5100" dirty="0"/>
              <a:t>Regular drug supply/combination of drugs</a:t>
            </a:r>
          </a:p>
          <a:p>
            <a:pPr lvl="0"/>
            <a:r>
              <a:rPr lang="en-US" sz="5100" dirty="0" err="1"/>
              <a:t>Programme</a:t>
            </a:r>
            <a:r>
              <a:rPr lang="en-US" sz="5100" dirty="0"/>
              <a:t> supervision and evaluation</a:t>
            </a:r>
          </a:p>
          <a:p>
            <a:pPr lvl="0"/>
            <a:r>
              <a:rPr lang="en-US" sz="5100" dirty="0"/>
              <a:t>Notification of new smear +</a:t>
            </a:r>
            <a:r>
              <a:rPr lang="en-US" sz="5100" dirty="0" err="1"/>
              <a:t>ve</a:t>
            </a:r>
            <a:r>
              <a:rPr lang="en-US" sz="5100" dirty="0"/>
              <a:t> cases and relapse TB cases</a:t>
            </a:r>
          </a:p>
          <a:p>
            <a:r>
              <a:rPr lang="en-US" sz="5100" dirty="0" smtClean="0"/>
              <a:t>Nigeria</a:t>
            </a:r>
            <a:r>
              <a:rPr lang="en-US" sz="5100" dirty="0"/>
              <a:t>, Bangladesh, Ethiopia, Pakistan and the Russian Federation are under close scrutiny with regard to DOTS compliance/effects.</a:t>
            </a:r>
          </a:p>
          <a:p>
            <a:endParaRPr lang="en-US" dirty="0"/>
          </a:p>
        </p:txBody>
      </p:sp>
      <p:sp>
        <p:nvSpPr>
          <p:cNvPr id="4" name="Slide Number Placeholder 3"/>
          <p:cNvSpPr>
            <a:spLocks noGrp="1"/>
          </p:cNvSpPr>
          <p:nvPr>
            <p:ph type="sldNum" sz="quarter" idx="12"/>
          </p:nvPr>
        </p:nvSpPr>
        <p:spPr/>
        <p:txBody>
          <a:bodyPr/>
          <a:lstStyle/>
          <a:p>
            <a:fld id="{08F3ED0F-07F7-481F-9DDA-E44192A82B2F}" type="slidenum">
              <a:rPr lang="en-US" smtClean="0"/>
              <a:pPr/>
              <a:t>19</a:t>
            </a:fld>
            <a:endParaRPr lang="en-US"/>
          </a:p>
        </p:txBody>
      </p:sp>
    </p:spTree>
  </p:cSld>
  <p:clrMapOvr>
    <a:masterClrMapping/>
  </p:clrMapOvr>
  <p:transition spd="med">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TOPIC</a:t>
            </a:r>
            <a:endParaRPr lang="en-US" b="1" dirty="0"/>
          </a:p>
        </p:txBody>
      </p:sp>
      <p:sp>
        <p:nvSpPr>
          <p:cNvPr id="3" name="Content Placeholder 2"/>
          <p:cNvSpPr>
            <a:spLocks noGrp="1"/>
          </p:cNvSpPr>
          <p:nvPr>
            <p:ph sz="quarter" idx="1"/>
          </p:nvPr>
        </p:nvSpPr>
        <p:spPr/>
        <p:txBody>
          <a:bodyPr/>
          <a:lstStyle/>
          <a:p>
            <a:endParaRPr lang="en-US" dirty="0" smtClean="0"/>
          </a:p>
          <a:p>
            <a:pPr>
              <a:buNone/>
            </a:pPr>
            <a:r>
              <a:rPr lang="en-US" dirty="0" smtClean="0"/>
              <a:t>    </a:t>
            </a:r>
            <a:r>
              <a:rPr lang="en-US" sz="3600" b="1" dirty="0" smtClean="0"/>
              <a:t>RECENT DEVELOPMENTS IN DRUG    </a:t>
            </a:r>
          </a:p>
          <a:p>
            <a:pPr>
              <a:buNone/>
            </a:pPr>
            <a:r>
              <a:rPr lang="en-US" sz="3600" b="1" dirty="0"/>
              <a:t> </a:t>
            </a:r>
            <a:r>
              <a:rPr lang="en-US" sz="3600" b="1" dirty="0" smtClean="0"/>
              <a:t>       RESISTANT </a:t>
            </a:r>
            <a:r>
              <a:rPr lang="en-US" sz="3600" b="1" i="1" dirty="0" smtClean="0"/>
              <a:t>MYCOBACTERIUM     </a:t>
            </a:r>
          </a:p>
          <a:p>
            <a:pPr>
              <a:buNone/>
            </a:pPr>
            <a:r>
              <a:rPr lang="en-US" sz="3600" b="1" i="1" dirty="0"/>
              <a:t> </a:t>
            </a:r>
            <a:r>
              <a:rPr lang="en-US" sz="3600" b="1" i="1" dirty="0" smtClean="0"/>
              <a:t>                  TUBERCULOSIS</a:t>
            </a:r>
            <a:endParaRPr lang="en-US" sz="3600" b="1" i="1" dirty="0"/>
          </a:p>
        </p:txBody>
      </p:sp>
      <p:sp>
        <p:nvSpPr>
          <p:cNvPr id="4" name="Slide Number Placeholder 3"/>
          <p:cNvSpPr>
            <a:spLocks noGrp="1"/>
          </p:cNvSpPr>
          <p:nvPr>
            <p:ph type="sldNum" sz="quarter" idx="12"/>
          </p:nvPr>
        </p:nvSpPr>
        <p:spPr/>
        <p:txBody>
          <a:bodyPr/>
          <a:lstStyle/>
          <a:p>
            <a:fld id="{08F3ED0F-07F7-481F-9DDA-E44192A82B2F}" type="slidenum">
              <a:rPr lang="en-US" smtClean="0"/>
              <a:pPr/>
              <a:t>2</a:t>
            </a:fld>
            <a:endParaRPr lang="en-US"/>
          </a:p>
        </p:txBody>
      </p:sp>
    </p:spTree>
  </p:cSld>
  <p:clrMapOvr>
    <a:masterClrMapping/>
  </p:clrMapOvr>
  <p:transition spd="med">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1066800"/>
          </a:xfrm>
        </p:spPr>
        <p:txBody>
          <a:bodyPr>
            <a:normAutofit fontScale="90000"/>
          </a:bodyPr>
          <a:lstStyle/>
          <a:p>
            <a:r>
              <a:rPr lang="en-US" b="1" dirty="0" smtClean="0"/>
              <a:t/>
            </a:r>
            <a:br>
              <a:rPr lang="en-US" b="1" dirty="0" smtClean="0"/>
            </a:br>
            <a:r>
              <a:rPr lang="en-US" b="1" dirty="0" smtClean="0"/>
              <a:t>GROUPS </a:t>
            </a:r>
            <a:r>
              <a:rPr lang="en-US" b="1" dirty="0"/>
              <a:t>OF ANTI-TB DRUGS</a:t>
            </a:r>
            <a:r>
              <a:rPr lang="en-US" dirty="0"/>
              <a:t/>
            </a:r>
            <a:br>
              <a:rPr lang="en-US" dirty="0"/>
            </a:br>
            <a:endParaRPr lang="en-US" dirty="0"/>
          </a:p>
        </p:txBody>
      </p:sp>
      <p:sp>
        <p:nvSpPr>
          <p:cNvPr id="3" name="Content Placeholder 2"/>
          <p:cNvSpPr>
            <a:spLocks noGrp="1"/>
          </p:cNvSpPr>
          <p:nvPr>
            <p:ph sz="quarter" idx="1"/>
          </p:nvPr>
        </p:nvSpPr>
        <p:spPr>
          <a:xfrm>
            <a:off x="381000" y="457200"/>
            <a:ext cx="8153400" cy="6172200"/>
          </a:xfrm>
        </p:spPr>
        <p:txBody>
          <a:bodyPr>
            <a:normAutofit fontScale="25000" lnSpcReduction="20000"/>
          </a:bodyPr>
          <a:lstStyle/>
          <a:p>
            <a:endParaRPr lang="en-US" u="sng" dirty="0" smtClean="0"/>
          </a:p>
          <a:p>
            <a:pPr>
              <a:lnSpc>
                <a:spcPct val="120000"/>
              </a:lnSpc>
              <a:buNone/>
            </a:pPr>
            <a:r>
              <a:rPr lang="en-US" sz="2500" dirty="0" smtClean="0">
                <a:latin typeface="Times New Roman" pitchFamily="18" charset="0"/>
                <a:cs typeface="Times New Roman" pitchFamily="18" charset="0"/>
              </a:rPr>
              <a:t>    	</a:t>
            </a:r>
            <a:r>
              <a:rPr lang="en-US" sz="5600" b="1" u="sng" dirty="0" smtClean="0">
                <a:latin typeface="Times New Roman" pitchFamily="18" charset="0"/>
                <a:cs typeface="Times New Roman" pitchFamily="18" charset="0"/>
              </a:rPr>
              <a:t>RIFAMYCINS </a:t>
            </a:r>
            <a:r>
              <a:rPr lang="en-US" sz="5600" b="1" dirty="0" smtClean="0">
                <a:latin typeface="Times New Roman" pitchFamily="18" charset="0"/>
                <a:cs typeface="Times New Roman" pitchFamily="18" charset="0"/>
              </a:rPr>
              <a:t>			</a:t>
            </a:r>
            <a:r>
              <a:rPr lang="en-US" sz="5600" b="1" u="sng" dirty="0" smtClean="0">
                <a:latin typeface="Times New Roman" pitchFamily="18" charset="0"/>
                <a:cs typeface="Times New Roman" pitchFamily="18" charset="0"/>
              </a:rPr>
              <a:t>AMINOGLYCOSIDES</a:t>
            </a:r>
          </a:p>
          <a:p>
            <a:pPr>
              <a:lnSpc>
                <a:spcPct val="120000"/>
              </a:lnSpc>
              <a:buNone/>
            </a:pPr>
            <a:endParaRPr lang="en-US" sz="4900" dirty="0">
              <a:latin typeface="Times New Roman" pitchFamily="18" charset="0"/>
              <a:cs typeface="Times New Roman" pitchFamily="18" charset="0"/>
            </a:endParaRPr>
          </a:p>
          <a:p>
            <a:pPr>
              <a:lnSpc>
                <a:spcPct val="120000"/>
              </a:lnSpc>
              <a:buNone/>
            </a:pPr>
            <a:r>
              <a:rPr lang="en-US" sz="4900" dirty="0" smtClean="0">
                <a:latin typeface="Times New Roman" pitchFamily="18" charset="0"/>
                <a:cs typeface="Times New Roman" pitchFamily="18" charset="0"/>
              </a:rPr>
              <a:t>	</a:t>
            </a:r>
            <a:r>
              <a:rPr lang="en-US" sz="4900" dirty="0" err="1" smtClean="0">
                <a:latin typeface="Times New Roman" pitchFamily="18" charset="0"/>
                <a:cs typeface="Times New Roman" pitchFamily="18" charset="0"/>
              </a:rPr>
              <a:t>Rifampycin</a:t>
            </a:r>
            <a:r>
              <a:rPr lang="en-US" sz="4900" dirty="0" smtClean="0">
                <a:latin typeface="Times New Roman" pitchFamily="18" charset="0"/>
                <a:cs typeface="Times New Roman" pitchFamily="18" charset="0"/>
              </a:rPr>
              <a:t>			Streptomycin</a:t>
            </a:r>
          </a:p>
          <a:p>
            <a:pPr>
              <a:lnSpc>
                <a:spcPct val="120000"/>
              </a:lnSpc>
            </a:pPr>
            <a:endParaRPr lang="en-US" sz="4900" dirty="0" smtClean="0">
              <a:latin typeface="Times New Roman" pitchFamily="18" charset="0"/>
              <a:cs typeface="Times New Roman" pitchFamily="18" charset="0"/>
            </a:endParaRPr>
          </a:p>
          <a:p>
            <a:pPr>
              <a:lnSpc>
                <a:spcPct val="120000"/>
              </a:lnSpc>
              <a:buNone/>
            </a:pPr>
            <a:r>
              <a:rPr lang="en-US" sz="4900" dirty="0" smtClean="0">
                <a:latin typeface="Times New Roman" pitchFamily="18" charset="0"/>
                <a:cs typeface="Times New Roman" pitchFamily="18" charset="0"/>
              </a:rPr>
              <a:t>	</a:t>
            </a:r>
            <a:r>
              <a:rPr lang="en-US" sz="4900" dirty="0" err="1" smtClean="0">
                <a:latin typeface="Times New Roman" pitchFamily="18" charset="0"/>
                <a:cs typeface="Times New Roman" pitchFamily="18" charset="0"/>
              </a:rPr>
              <a:t>Rifabutin</a:t>
            </a:r>
            <a:r>
              <a:rPr lang="en-US" sz="4900" dirty="0" smtClean="0">
                <a:latin typeface="Times New Roman" pitchFamily="18" charset="0"/>
                <a:cs typeface="Times New Roman" pitchFamily="18" charset="0"/>
              </a:rPr>
              <a:t> 				</a:t>
            </a:r>
            <a:r>
              <a:rPr lang="en-US" sz="4900" dirty="0" err="1" smtClean="0">
                <a:latin typeface="Times New Roman" pitchFamily="18" charset="0"/>
                <a:cs typeface="Times New Roman" pitchFamily="18" charset="0"/>
              </a:rPr>
              <a:t>Kanamycin</a:t>
            </a:r>
            <a:endParaRPr lang="en-US" sz="4900" dirty="0" smtClean="0">
              <a:latin typeface="Times New Roman" pitchFamily="18" charset="0"/>
              <a:cs typeface="Times New Roman" pitchFamily="18" charset="0"/>
            </a:endParaRPr>
          </a:p>
          <a:p>
            <a:pPr>
              <a:lnSpc>
                <a:spcPct val="120000"/>
              </a:lnSpc>
            </a:pPr>
            <a:endParaRPr lang="en-US" sz="4900" dirty="0">
              <a:latin typeface="Times New Roman" pitchFamily="18" charset="0"/>
              <a:cs typeface="Times New Roman" pitchFamily="18" charset="0"/>
            </a:endParaRPr>
          </a:p>
          <a:p>
            <a:pPr>
              <a:lnSpc>
                <a:spcPct val="120000"/>
              </a:lnSpc>
              <a:buNone/>
            </a:pPr>
            <a:r>
              <a:rPr lang="en-US" sz="4900" dirty="0" smtClean="0">
                <a:latin typeface="Times New Roman" pitchFamily="18" charset="0"/>
                <a:cs typeface="Times New Roman" pitchFamily="18" charset="0"/>
              </a:rPr>
              <a:t>	</a:t>
            </a:r>
            <a:r>
              <a:rPr lang="en-US" sz="4900" dirty="0" err="1" smtClean="0">
                <a:latin typeface="Times New Roman" pitchFamily="18" charset="0"/>
                <a:cs typeface="Times New Roman" pitchFamily="18" charset="0"/>
              </a:rPr>
              <a:t>Rifapentine</a:t>
            </a:r>
            <a:r>
              <a:rPr lang="en-US" sz="4900" dirty="0" smtClean="0">
                <a:latin typeface="Times New Roman" pitchFamily="18" charset="0"/>
                <a:cs typeface="Times New Roman" pitchFamily="18" charset="0"/>
              </a:rPr>
              <a:t>			</a:t>
            </a:r>
            <a:r>
              <a:rPr lang="en-US" sz="4900" dirty="0" err="1" smtClean="0">
                <a:latin typeface="Times New Roman" pitchFamily="18" charset="0"/>
                <a:cs typeface="Times New Roman" pitchFamily="18" charset="0"/>
              </a:rPr>
              <a:t>Amikacin</a:t>
            </a:r>
            <a:endParaRPr lang="en-US" sz="4900" dirty="0" smtClean="0">
              <a:latin typeface="Times New Roman" pitchFamily="18" charset="0"/>
              <a:cs typeface="Times New Roman" pitchFamily="18" charset="0"/>
            </a:endParaRPr>
          </a:p>
          <a:p>
            <a:pPr>
              <a:lnSpc>
                <a:spcPct val="120000"/>
              </a:lnSpc>
            </a:pPr>
            <a:endParaRPr lang="en-US" sz="4900" dirty="0">
              <a:latin typeface="Times New Roman" pitchFamily="18" charset="0"/>
              <a:cs typeface="Times New Roman" pitchFamily="18" charset="0"/>
            </a:endParaRPr>
          </a:p>
          <a:p>
            <a:pPr>
              <a:lnSpc>
                <a:spcPct val="120000"/>
              </a:lnSpc>
              <a:buNone/>
            </a:pPr>
            <a:r>
              <a:rPr lang="en-US" sz="4900" dirty="0">
                <a:latin typeface="Times New Roman" pitchFamily="18" charset="0"/>
                <a:cs typeface="Times New Roman" pitchFamily="18" charset="0"/>
              </a:rPr>
              <a:t> </a:t>
            </a:r>
            <a:r>
              <a:rPr lang="en-US" sz="4900" dirty="0" smtClean="0">
                <a:latin typeface="Times New Roman" pitchFamily="18" charset="0"/>
                <a:cs typeface="Times New Roman" pitchFamily="18" charset="0"/>
              </a:rPr>
              <a:t>    	</a:t>
            </a:r>
            <a:r>
              <a:rPr lang="en-US" sz="5600" b="1" u="sng" dirty="0" smtClean="0">
                <a:latin typeface="Times New Roman" pitchFamily="18" charset="0"/>
                <a:cs typeface="Times New Roman" pitchFamily="18" charset="0"/>
              </a:rPr>
              <a:t>FLUOROQUINOLONES</a:t>
            </a:r>
            <a:r>
              <a:rPr lang="en-US" sz="5600" b="1" dirty="0" smtClean="0">
                <a:latin typeface="Times New Roman" pitchFamily="18" charset="0"/>
                <a:cs typeface="Times New Roman" pitchFamily="18" charset="0"/>
              </a:rPr>
              <a:t>		</a:t>
            </a:r>
            <a:r>
              <a:rPr lang="en-US" sz="5600" b="1" u="sng" dirty="0" smtClean="0">
                <a:latin typeface="Times New Roman" pitchFamily="18" charset="0"/>
                <a:cs typeface="Times New Roman" pitchFamily="18" charset="0"/>
              </a:rPr>
              <a:t>POLYPEPTIDES</a:t>
            </a:r>
          </a:p>
          <a:p>
            <a:pPr>
              <a:lnSpc>
                <a:spcPct val="120000"/>
              </a:lnSpc>
              <a:buNone/>
            </a:pPr>
            <a:endParaRPr lang="en-US" sz="4900" u="sng" dirty="0" smtClean="0">
              <a:latin typeface="Times New Roman" pitchFamily="18" charset="0"/>
              <a:cs typeface="Times New Roman" pitchFamily="18" charset="0"/>
            </a:endParaRPr>
          </a:p>
          <a:p>
            <a:pPr>
              <a:lnSpc>
                <a:spcPct val="120000"/>
              </a:lnSpc>
              <a:buNone/>
            </a:pPr>
            <a:r>
              <a:rPr lang="en-US" sz="4900" dirty="0" smtClean="0">
                <a:latin typeface="Times New Roman" pitchFamily="18" charset="0"/>
                <a:cs typeface="Times New Roman" pitchFamily="18" charset="0"/>
              </a:rPr>
              <a:t>	Ciprofloxacin			</a:t>
            </a:r>
            <a:r>
              <a:rPr lang="en-US" sz="4900" dirty="0" err="1" smtClean="0">
                <a:latin typeface="Times New Roman" pitchFamily="18" charset="0"/>
                <a:cs typeface="Times New Roman" pitchFamily="18" charset="0"/>
              </a:rPr>
              <a:t>Capreomycin</a:t>
            </a:r>
            <a:endParaRPr lang="en-US" sz="4900" dirty="0" smtClean="0">
              <a:latin typeface="Times New Roman" pitchFamily="18" charset="0"/>
              <a:cs typeface="Times New Roman" pitchFamily="18" charset="0"/>
            </a:endParaRPr>
          </a:p>
          <a:p>
            <a:pPr>
              <a:lnSpc>
                <a:spcPct val="120000"/>
              </a:lnSpc>
            </a:pPr>
            <a:endParaRPr lang="en-US" sz="4900" dirty="0" smtClean="0">
              <a:latin typeface="Times New Roman" pitchFamily="18" charset="0"/>
              <a:cs typeface="Times New Roman" pitchFamily="18" charset="0"/>
            </a:endParaRPr>
          </a:p>
          <a:p>
            <a:pPr>
              <a:lnSpc>
                <a:spcPct val="120000"/>
              </a:lnSpc>
              <a:buNone/>
            </a:pPr>
            <a:r>
              <a:rPr lang="en-US" sz="4900" dirty="0" smtClean="0">
                <a:latin typeface="Times New Roman" pitchFamily="18" charset="0"/>
                <a:cs typeface="Times New Roman" pitchFamily="18" charset="0"/>
              </a:rPr>
              <a:t>	</a:t>
            </a:r>
            <a:r>
              <a:rPr lang="en-US" sz="4900" dirty="0" err="1" smtClean="0">
                <a:latin typeface="Times New Roman" pitchFamily="18" charset="0"/>
                <a:cs typeface="Times New Roman" pitchFamily="18" charset="0"/>
              </a:rPr>
              <a:t>Ofloxacin</a:t>
            </a:r>
            <a:r>
              <a:rPr lang="en-US" sz="4900" dirty="0" smtClean="0">
                <a:latin typeface="Times New Roman" pitchFamily="18" charset="0"/>
                <a:cs typeface="Times New Roman" pitchFamily="18" charset="0"/>
              </a:rPr>
              <a:t>				</a:t>
            </a:r>
            <a:r>
              <a:rPr lang="en-US" sz="4900" dirty="0" err="1" smtClean="0">
                <a:latin typeface="Times New Roman" pitchFamily="18" charset="0"/>
                <a:cs typeface="Times New Roman" pitchFamily="18" charset="0"/>
              </a:rPr>
              <a:t>Cycloserine</a:t>
            </a:r>
            <a:endParaRPr lang="en-US" sz="4900" dirty="0" smtClean="0">
              <a:latin typeface="Times New Roman" pitchFamily="18" charset="0"/>
              <a:cs typeface="Times New Roman" pitchFamily="18" charset="0"/>
            </a:endParaRPr>
          </a:p>
          <a:p>
            <a:pPr>
              <a:lnSpc>
                <a:spcPct val="120000"/>
              </a:lnSpc>
            </a:pPr>
            <a:endParaRPr lang="en-US" sz="4900" dirty="0" smtClean="0">
              <a:latin typeface="Times New Roman" pitchFamily="18" charset="0"/>
              <a:cs typeface="Times New Roman" pitchFamily="18" charset="0"/>
            </a:endParaRPr>
          </a:p>
          <a:p>
            <a:pPr>
              <a:lnSpc>
                <a:spcPct val="120000"/>
              </a:lnSpc>
              <a:buNone/>
            </a:pPr>
            <a:r>
              <a:rPr lang="en-US" sz="4900" dirty="0" smtClean="0">
                <a:latin typeface="Times New Roman" pitchFamily="18" charset="0"/>
                <a:cs typeface="Times New Roman" pitchFamily="18" charset="0"/>
              </a:rPr>
              <a:t>	</a:t>
            </a:r>
            <a:r>
              <a:rPr lang="en-US" sz="4900" dirty="0" err="1" smtClean="0">
                <a:latin typeface="Times New Roman" pitchFamily="18" charset="0"/>
                <a:cs typeface="Times New Roman" pitchFamily="18" charset="0"/>
              </a:rPr>
              <a:t>Moxifloxacin</a:t>
            </a:r>
            <a:r>
              <a:rPr lang="en-US" sz="4900" dirty="0" smtClean="0">
                <a:latin typeface="Times New Roman" pitchFamily="18" charset="0"/>
                <a:cs typeface="Times New Roman" pitchFamily="18" charset="0"/>
              </a:rPr>
              <a:t>			Para-</a:t>
            </a:r>
            <a:r>
              <a:rPr lang="en-US" sz="4900" dirty="0" err="1" smtClean="0">
                <a:latin typeface="Times New Roman" pitchFamily="18" charset="0"/>
                <a:cs typeface="Times New Roman" pitchFamily="18" charset="0"/>
              </a:rPr>
              <a:t>Aminosalicylic</a:t>
            </a:r>
            <a:r>
              <a:rPr lang="en-US" sz="4900" dirty="0" smtClean="0">
                <a:latin typeface="Times New Roman" pitchFamily="18" charset="0"/>
                <a:cs typeface="Times New Roman" pitchFamily="18" charset="0"/>
              </a:rPr>
              <a:t> Acid</a:t>
            </a:r>
          </a:p>
          <a:p>
            <a:pPr>
              <a:lnSpc>
                <a:spcPct val="120000"/>
              </a:lnSpc>
            </a:pPr>
            <a:endParaRPr lang="en-US" sz="4900" dirty="0" smtClean="0">
              <a:latin typeface="Times New Roman" pitchFamily="18" charset="0"/>
              <a:cs typeface="Times New Roman" pitchFamily="18" charset="0"/>
            </a:endParaRPr>
          </a:p>
          <a:p>
            <a:pPr>
              <a:lnSpc>
                <a:spcPct val="120000"/>
              </a:lnSpc>
              <a:buNone/>
            </a:pPr>
            <a:r>
              <a:rPr lang="en-US" sz="4900" dirty="0" smtClean="0">
                <a:latin typeface="Times New Roman" pitchFamily="18" charset="0"/>
                <a:cs typeface="Times New Roman" pitchFamily="18" charset="0"/>
              </a:rPr>
              <a:t>	</a:t>
            </a:r>
            <a:r>
              <a:rPr lang="en-US" sz="4900" dirty="0" err="1" smtClean="0">
                <a:latin typeface="Times New Roman" pitchFamily="18" charset="0"/>
                <a:cs typeface="Times New Roman" pitchFamily="18" charset="0"/>
              </a:rPr>
              <a:t>Levofloxacin</a:t>
            </a:r>
            <a:endParaRPr lang="en-US" sz="4900" dirty="0" smtClean="0">
              <a:latin typeface="Times New Roman" pitchFamily="18" charset="0"/>
              <a:cs typeface="Times New Roman" pitchFamily="18" charset="0"/>
            </a:endParaRPr>
          </a:p>
          <a:p>
            <a:pPr>
              <a:lnSpc>
                <a:spcPct val="120000"/>
              </a:lnSpc>
            </a:pPr>
            <a:endParaRPr lang="en-US" sz="4900" dirty="0" smtClean="0">
              <a:latin typeface="Times New Roman" pitchFamily="18" charset="0"/>
              <a:cs typeface="Times New Roman" pitchFamily="18" charset="0"/>
            </a:endParaRPr>
          </a:p>
          <a:p>
            <a:pPr>
              <a:lnSpc>
                <a:spcPct val="120000"/>
              </a:lnSpc>
              <a:buNone/>
            </a:pPr>
            <a:r>
              <a:rPr lang="en-US" sz="4900" dirty="0" smtClean="0">
                <a:latin typeface="Times New Roman" pitchFamily="18" charset="0"/>
                <a:cs typeface="Times New Roman" pitchFamily="18" charset="0"/>
              </a:rPr>
              <a:t>	</a:t>
            </a:r>
            <a:r>
              <a:rPr lang="en-US" sz="4900" dirty="0" err="1" smtClean="0">
                <a:latin typeface="Times New Roman" pitchFamily="18" charset="0"/>
                <a:cs typeface="Times New Roman" pitchFamily="18" charset="0"/>
              </a:rPr>
              <a:t>Gatififloxacin</a:t>
            </a:r>
            <a:endParaRPr lang="en-US" sz="4900" dirty="0" smtClean="0">
              <a:latin typeface="Times New Roman" pitchFamily="18" charset="0"/>
              <a:cs typeface="Times New Roman" pitchFamily="18" charset="0"/>
            </a:endParaRPr>
          </a:p>
          <a:p>
            <a:pPr>
              <a:lnSpc>
                <a:spcPct val="120000"/>
              </a:lnSpc>
            </a:pPr>
            <a:endParaRPr lang="en-US" sz="4900" dirty="0" smtClean="0">
              <a:latin typeface="Times New Roman" pitchFamily="18" charset="0"/>
              <a:cs typeface="Times New Roman" pitchFamily="18" charset="0"/>
            </a:endParaRPr>
          </a:p>
          <a:p>
            <a:pPr>
              <a:lnSpc>
                <a:spcPct val="120000"/>
              </a:lnSpc>
              <a:buNone/>
            </a:pPr>
            <a:r>
              <a:rPr lang="en-US" sz="4900" dirty="0" smtClean="0">
                <a:latin typeface="Times New Roman" pitchFamily="18" charset="0"/>
                <a:cs typeface="Times New Roman" pitchFamily="18" charset="0"/>
              </a:rPr>
              <a:t>	</a:t>
            </a:r>
            <a:r>
              <a:rPr lang="en-US" sz="4900" dirty="0" err="1" smtClean="0">
                <a:latin typeface="Times New Roman" pitchFamily="18" charset="0"/>
                <a:cs typeface="Times New Roman" pitchFamily="18" charset="0"/>
              </a:rPr>
              <a:t>Sparfloxacin</a:t>
            </a:r>
            <a:endParaRPr lang="en-US" sz="4900" dirty="0" smtClean="0">
              <a:latin typeface="Times New Roman" pitchFamily="18" charset="0"/>
              <a:cs typeface="Times New Roman" pitchFamily="18" charset="0"/>
            </a:endParaRPr>
          </a:p>
          <a:p>
            <a:endParaRPr lang="en-US" dirty="0"/>
          </a:p>
        </p:txBody>
      </p:sp>
      <p:sp>
        <p:nvSpPr>
          <p:cNvPr id="4" name="Slide Number Placeholder 3"/>
          <p:cNvSpPr>
            <a:spLocks noGrp="1"/>
          </p:cNvSpPr>
          <p:nvPr>
            <p:ph type="sldNum" sz="quarter" idx="12"/>
          </p:nvPr>
        </p:nvSpPr>
        <p:spPr/>
        <p:txBody>
          <a:bodyPr/>
          <a:lstStyle/>
          <a:p>
            <a:fld id="{08F3ED0F-07F7-481F-9DDA-E44192A82B2F}" type="slidenum">
              <a:rPr lang="en-US" smtClean="0"/>
              <a:pPr/>
              <a:t>20</a:t>
            </a:fld>
            <a:endParaRPr lang="en-US"/>
          </a:p>
        </p:txBody>
      </p:sp>
    </p:spTree>
  </p:cSld>
  <p:clrMapOvr>
    <a:masterClrMapping/>
  </p:clrMapOvr>
  <p:transition spd="med">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BACTERIAL DRUG RESISTANCE</a:t>
            </a:r>
            <a:r>
              <a:rPr lang="en-US" dirty="0" smtClean="0"/>
              <a:t/>
            </a:r>
            <a:br>
              <a:rPr lang="en-US" dirty="0" smtClean="0"/>
            </a:br>
            <a:endParaRPr lang="en-US" dirty="0"/>
          </a:p>
        </p:txBody>
      </p:sp>
      <p:sp>
        <p:nvSpPr>
          <p:cNvPr id="3" name="Content Placeholder 2"/>
          <p:cNvSpPr>
            <a:spLocks noGrp="1"/>
          </p:cNvSpPr>
          <p:nvPr>
            <p:ph sz="quarter" idx="1"/>
          </p:nvPr>
        </p:nvSpPr>
        <p:spPr>
          <a:xfrm>
            <a:off x="457200" y="1600200"/>
            <a:ext cx="8229600" cy="4800600"/>
          </a:xfrm>
        </p:spPr>
        <p:txBody>
          <a:bodyPr>
            <a:normAutofit lnSpcReduction="10000"/>
          </a:bodyPr>
          <a:lstStyle/>
          <a:p>
            <a:pPr lvl="8">
              <a:buFont typeface="Wingdings" pitchFamily="2" charset="2"/>
              <a:buChar char="Ø"/>
            </a:pPr>
            <a:r>
              <a:rPr lang="en-US" dirty="0"/>
              <a:t>Plasmids or </a:t>
            </a:r>
            <a:r>
              <a:rPr lang="en-US" dirty="0" err="1"/>
              <a:t>transposons</a:t>
            </a:r>
            <a:r>
              <a:rPr lang="en-US" dirty="0"/>
              <a:t> </a:t>
            </a:r>
          </a:p>
          <a:p>
            <a:pPr lvl="0"/>
            <a:r>
              <a:rPr lang="en-US" b="1" i="1" dirty="0" err="1"/>
              <a:t>M.tuberculosis</a:t>
            </a:r>
            <a:endParaRPr lang="en-US" b="1" i="1" dirty="0"/>
          </a:p>
          <a:p>
            <a:pPr>
              <a:buNone/>
            </a:pPr>
            <a:r>
              <a:rPr lang="en-US" dirty="0" smtClean="0"/>
              <a:t>     Mutations </a:t>
            </a:r>
            <a:r>
              <a:rPr lang="en-US" dirty="0"/>
              <a:t>in </a:t>
            </a:r>
            <a:r>
              <a:rPr lang="en-US" dirty="0" smtClean="0"/>
              <a:t>chromosomal </a:t>
            </a:r>
            <a:r>
              <a:rPr lang="en-US" dirty="0"/>
              <a:t>genes</a:t>
            </a:r>
          </a:p>
          <a:p>
            <a:pPr>
              <a:buNone/>
            </a:pPr>
            <a:r>
              <a:rPr lang="en-US" dirty="0" smtClean="0"/>
              <a:t>     Occurs </a:t>
            </a:r>
            <a:r>
              <a:rPr lang="en-US" dirty="0"/>
              <a:t>at 10</a:t>
            </a:r>
            <a:r>
              <a:rPr lang="en-US" baseline="30000" dirty="0"/>
              <a:t>6</a:t>
            </a:r>
            <a:r>
              <a:rPr lang="en-US" dirty="0"/>
              <a:t> – 10</a:t>
            </a:r>
            <a:r>
              <a:rPr lang="en-US" baseline="30000" dirty="0"/>
              <a:t>8</a:t>
            </a:r>
            <a:r>
              <a:rPr lang="en-US" dirty="0"/>
              <a:t>. cell division = ( wild </a:t>
            </a:r>
            <a:r>
              <a:rPr lang="en-US" dirty="0" smtClean="0"/>
              <a:t>strain </a:t>
            </a:r>
            <a:r>
              <a:rPr lang="en-US" dirty="0"/>
              <a:t>spontaneous</a:t>
            </a:r>
            <a:r>
              <a:rPr lang="en-US" dirty="0" smtClean="0"/>
              <a:t>).</a:t>
            </a:r>
          </a:p>
          <a:p>
            <a:pPr lvl="0">
              <a:buFont typeface="Wingdings" pitchFamily="2" charset="2"/>
              <a:buChar char="Ø"/>
            </a:pPr>
            <a:r>
              <a:rPr lang="en-US" dirty="0"/>
              <a:t>Other mechanisms in </a:t>
            </a:r>
            <a:r>
              <a:rPr lang="en-US" i="1" dirty="0" err="1"/>
              <a:t>M.tuberculosis</a:t>
            </a:r>
            <a:endParaRPr lang="en-US" i="1" dirty="0"/>
          </a:p>
          <a:p>
            <a:r>
              <a:rPr lang="en-US" dirty="0"/>
              <a:t>Efflux pumps</a:t>
            </a:r>
          </a:p>
          <a:p>
            <a:r>
              <a:rPr lang="en-US" dirty="0"/>
              <a:t>Alteration of permeability of cell</a:t>
            </a:r>
          </a:p>
          <a:p>
            <a:pPr lvl="0">
              <a:buFont typeface="Wingdings" pitchFamily="2" charset="2"/>
              <a:buChar char="Ø"/>
            </a:pPr>
            <a:r>
              <a:rPr lang="en-US" dirty="0"/>
              <a:t>Other contributors to drug resistance</a:t>
            </a:r>
          </a:p>
          <a:p>
            <a:pPr lvl="0"/>
            <a:r>
              <a:rPr lang="en-US" dirty="0"/>
              <a:t>Inappropriate treatment</a:t>
            </a:r>
          </a:p>
          <a:p>
            <a:pPr lvl="0"/>
            <a:r>
              <a:rPr lang="en-US" dirty="0"/>
              <a:t>Non-compliance and poor adherence to treatment by </a:t>
            </a:r>
            <a:r>
              <a:rPr lang="en-US" dirty="0" smtClean="0"/>
              <a:t>patients.</a:t>
            </a:r>
            <a:endParaRPr lang="en-US" dirty="0"/>
          </a:p>
          <a:p>
            <a:pPr lvl="0"/>
            <a:r>
              <a:rPr lang="en-US" dirty="0"/>
              <a:t>Non-adoption of DOTS</a:t>
            </a:r>
          </a:p>
          <a:p>
            <a:endParaRPr lang="en-US" dirty="0"/>
          </a:p>
        </p:txBody>
      </p:sp>
      <p:sp>
        <p:nvSpPr>
          <p:cNvPr id="4" name="Slide Number Placeholder 3"/>
          <p:cNvSpPr>
            <a:spLocks noGrp="1"/>
          </p:cNvSpPr>
          <p:nvPr>
            <p:ph type="sldNum" sz="quarter" idx="12"/>
          </p:nvPr>
        </p:nvSpPr>
        <p:spPr/>
        <p:txBody>
          <a:bodyPr/>
          <a:lstStyle/>
          <a:p>
            <a:fld id="{08F3ED0F-07F7-481F-9DDA-E44192A82B2F}" type="slidenum">
              <a:rPr lang="en-US" smtClean="0"/>
              <a:pPr/>
              <a:t>21</a:t>
            </a:fld>
            <a:endParaRPr lang="en-US"/>
          </a:p>
        </p:txBody>
      </p:sp>
    </p:spTree>
  </p:cSld>
  <p:clrMapOvr>
    <a:masterClrMapping/>
  </p:clrMapOvr>
  <p:transition spd="med">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782762"/>
          </a:xfrm>
        </p:spPr>
        <p:txBody>
          <a:bodyPr>
            <a:normAutofit fontScale="90000"/>
          </a:bodyPr>
          <a:lstStyle/>
          <a:p>
            <a:pPr algn="ctr"/>
            <a:r>
              <a:rPr lang="en-US" b="1" dirty="0" smtClean="0"/>
              <a:t/>
            </a:r>
            <a:br>
              <a:rPr lang="en-US" b="1" dirty="0" smtClean="0"/>
            </a:br>
            <a:r>
              <a:rPr lang="en-US" b="1" dirty="0" smtClean="0"/>
              <a:t>DRUG </a:t>
            </a:r>
            <a:r>
              <a:rPr lang="en-US" b="1" dirty="0"/>
              <a:t>RESISTANCE IN TUBERCULOSIS</a:t>
            </a:r>
            <a:r>
              <a:rPr lang="en-US" dirty="0"/>
              <a:t/>
            </a:r>
            <a:br>
              <a:rPr lang="en-US" dirty="0"/>
            </a:br>
            <a:r>
              <a:rPr lang="en-US" sz="2200" b="1" dirty="0"/>
              <a:t> </a:t>
            </a:r>
            <a:r>
              <a:rPr lang="en-US" sz="2200" b="1" dirty="0" smtClean="0"/>
              <a:t>       </a:t>
            </a:r>
            <a:r>
              <a:rPr lang="en-US" sz="2200" b="1" i="1" dirty="0" smtClean="0"/>
              <a:t>( CRUX </a:t>
            </a:r>
            <a:r>
              <a:rPr lang="en-US" sz="2200" b="1" i="1" dirty="0"/>
              <a:t>OF THE </a:t>
            </a:r>
            <a:r>
              <a:rPr lang="en-US" sz="2200" b="1" i="1" dirty="0" smtClean="0"/>
              <a:t>MATTER)</a:t>
            </a:r>
            <a:r>
              <a:rPr lang="en-US" dirty="0"/>
              <a:t/>
            </a:r>
            <a:br>
              <a:rPr lang="en-US" dirty="0"/>
            </a:br>
            <a:endParaRPr lang="en-US" dirty="0"/>
          </a:p>
        </p:txBody>
      </p:sp>
      <p:sp>
        <p:nvSpPr>
          <p:cNvPr id="3" name="Content Placeholder 2"/>
          <p:cNvSpPr>
            <a:spLocks noGrp="1"/>
          </p:cNvSpPr>
          <p:nvPr>
            <p:ph sz="quarter" idx="1"/>
          </p:nvPr>
        </p:nvSpPr>
        <p:spPr/>
        <p:txBody>
          <a:bodyPr/>
          <a:lstStyle/>
          <a:p>
            <a:r>
              <a:rPr lang="en-US" dirty="0" smtClean="0"/>
              <a:t>THE UNCOMPROMISING ATTRIBUTES OF TUBERCULOSIS.</a:t>
            </a:r>
          </a:p>
          <a:p>
            <a:r>
              <a:rPr lang="en-US" dirty="0" smtClean="0"/>
              <a:t>In the</a:t>
            </a:r>
            <a:r>
              <a:rPr lang="en-US" dirty="0"/>
              <a:t> 80s</a:t>
            </a:r>
            <a:r>
              <a:rPr lang="en-US" dirty="0" smtClean="0"/>
              <a:t>, </a:t>
            </a:r>
            <a:r>
              <a:rPr lang="en-US" dirty="0"/>
              <a:t>there was indeed the emergence and re-emergence of resistant TB. </a:t>
            </a:r>
          </a:p>
          <a:p>
            <a:pPr lvl="0"/>
            <a:r>
              <a:rPr lang="en-US" dirty="0"/>
              <a:t>Mono resistant </a:t>
            </a:r>
            <a:r>
              <a:rPr lang="en-US" dirty="0" smtClean="0"/>
              <a:t>TB</a:t>
            </a:r>
            <a:r>
              <a:rPr lang="en-US" dirty="0"/>
              <a:t> </a:t>
            </a:r>
            <a:r>
              <a:rPr lang="en-US" dirty="0" smtClean="0"/>
              <a:t>(INH </a:t>
            </a:r>
            <a:r>
              <a:rPr lang="en-US" dirty="0"/>
              <a:t>or SM)</a:t>
            </a:r>
          </a:p>
          <a:p>
            <a:pPr lvl="0"/>
            <a:r>
              <a:rPr lang="en-US" dirty="0"/>
              <a:t>Poly drug resistance	(not INH or RIF)</a:t>
            </a:r>
          </a:p>
          <a:p>
            <a:pPr lvl="0"/>
            <a:r>
              <a:rPr lang="en-US" dirty="0"/>
              <a:t>Multiple drug resistance</a:t>
            </a:r>
          </a:p>
          <a:p>
            <a:pPr lvl="0"/>
            <a:r>
              <a:rPr lang="en-US" dirty="0"/>
              <a:t>Extensively drug resistance</a:t>
            </a:r>
          </a:p>
          <a:p>
            <a:endParaRPr lang="en-US" dirty="0"/>
          </a:p>
        </p:txBody>
      </p:sp>
      <p:sp>
        <p:nvSpPr>
          <p:cNvPr id="4" name="Slide Number Placeholder 3"/>
          <p:cNvSpPr>
            <a:spLocks noGrp="1"/>
          </p:cNvSpPr>
          <p:nvPr>
            <p:ph type="sldNum" sz="quarter" idx="12"/>
          </p:nvPr>
        </p:nvSpPr>
        <p:spPr/>
        <p:txBody>
          <a:bodyPr/>
          <a:lstStyle/>
          <a:p>
            <a:fld id="{08F3ED0F-07F7-481F-9DDA-E44192A82B2F}" type="slidenum">
              <a:rPr lang="en-US" smtClean="0"/>
              <a:pPr/>
              <a:t>22</a:t>
            </a:fld>
            <a:endParaRPr lang="en-US"/>
          </a:p>
        </p:txBody>
      </p:sp>
    </p:spTree>
  </p:cSld>
  <p:clrMapOvr>
    <a:masterClrMapping/>
  </p:clrMapOvr>
  <p:transition spd="med">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MULTIPLE DRUG RESISTANCE IN TB</a:t>
            </a:r>
            <a:r>
              <a:rPr lang="en-US" dirty="0"/>
              <a:t/>
            </a:r>
            <a:br>
              <a:rPr lang="en-US" dirty="0"/>
            </a:br>
            <a:endParaRPr lang="en-US" dirty="0"/>
          </a:p>
        </p:txBody>
      </p:sp>
      <p:sp>
        <p:nvSpPr>
          <p:cNvPr id="3" name="Content Placeholder 2"/>
          <p:cNvSpPr>
            <a:spLocks noGrp="1"/>
          </p:cNvSpPr>
          <p:nvPr>
            <p:ph sz="quarter" idx="1"/>
          </p:nvPr>
        </p:nvSpPr>
        <p:spPr>
          <a:xfrm>
            <a:off x="228600" y="685800"/>
            <a:ext cx="8458200" cy="5867400"/>
          </a:xfrm>
        </p:spPr>
        <p:txBody>
          <a:bodyPr>
            <a:normAutofit lnSpcReduction="10000"/>
          </a:bodyPr>
          <a:lstStyle/>
          <a:p>
            <a:pPr>
              <a:buNone/>
            </a:pPr>
            <a:r>
              <a:rPr lang="en-US" b="1" dirty="0" smtClean="0"/>
              <a:t>   			</a:t>
            </a:r>
          </a:p>
          <a:p>
            <a:pPr>
              <a:buNone/>
            </a:pPr>
            <a:r>
              <a:rPr lang="en-US" b="1" dirty="0" smtClean="0"/>
              <a:t>			</a:t>
            </a:r>
          </a:p>
          <a:p>
            <a:pPr>
              <a:buNone/>
            </a:pPr>
            <a:r>
              <a:rPr lang="en-US" b="1" dirty="0" smtClean="0"/>
              <a:t>MDR-TB</a:t>
            </a:r>
            <a:endParaRPr lang="en-US" dirty="0"/>
          </a:p>
          <a:p>
            <a:pPr lvl="0"/>
            <a:r>
              <a:rPr lang="en-US" i="1" dirty="0" err="1"/>
              <a:t>M.tuberculosis</a:t>
            </a:r>
            <a:r>
              <a:rPr lang="en-US" dirty="0"/>
              <a:t> resistant to at least 2 drugs ALWAYS involving INH + </a:t>
            </a:r>
            <a:r>
              <a:rPr lang="en-US" dirty="0" smtClean="0"/>
              <a:t>RIF. Standard </a:t>
            </a:r>
            <a:r>
              <a:rPr lang="en-US" dirty="0"/>
              <a:t>anti-tuberculosis chemotherapy often fails in patients with RIF-resistant TB.</a:t>
            </a:r>
          </a:p>
          <a:p>
            <a:pPr lvl="0"/>
            <a:r>
              <a:rPr lang="en-US" dirty="0"/>
              <a:t>Resistance to RIF is a strong predictor of </a:t>
            </a:r>
            <a:r>
              <a:rPr lang="en-US" dirty="0" smtClean="0"/>
              <a:t>MDR-TB</a:t>
            </a:r>
            <a:r>
              <a:rPr lang="en-US" dirty="0"/>
              <a:t>. There is poor outcome and </a:t>
            </a:r>
            <a:r>
              <a:rPr lang="en-US" dirty="0" smtClean="0"/>
              <a:t>death </a:t>
            </a:r>
            <a:r>
              <a:rPr lang="en-US" dirty="0"/>
              <a:t>in RIF resistance.</a:t>
            </a:r>
          </a:p>
          <a:p>
            <a:pPr>
              <a:buNone/>
            </a:pPr>
            <a:r>
              <a:rPr lang="en-US" b="1" dirty="0" smtClean="0"/>
              <a:t>			XDR-TB</a:t>
            </a:r>
            <a:endParaRPr lang="en-US" dirty="0" smtClean="0"/>
          </a:p>
          <a:p>
            <a:r>
              <a:rPr lang="en-US" dirty="0" smtClean="0"/>
              <a:t>MDR  + resistance to any </a:t>
            </a:r>
            <a:r>
              <a:rPr lang="en-US" dirty="0" err="1" smtClean="0"/>
              <a:t>fluoroquinolone</a:t>
            </a:r>
            <a:endParaRPr lang="en-US" dirty="0" smtClean="0"/>
          </a:p>
          <a:p>
            <a:pPr>
              <a:buNone/>
            </a:pPr>
            <a:r>
              <a:rPr lang="en-US" dirty="0" smtClean="0"/>
              <a:t>               + at least 1 of the 3 </a:t>
            </a:r>
            <a:r>
              <a:rPr lang="en-US" dirty="0" err="1" smtClean="0"/>
              <a:t>injectables</a:t>
            </a:r>
            <a:endParaRPr lang="en-US" dirty="0" smtClean="0"/>
          </a:p>
          <a:p>
            <a:pPr lvl="0"/>
            <a:r>
              <a:rPr lang="en-US" dirty="0" err="1" smtClean="0"/>
              <a:t>Capreomycin</a:t>
            </a:r>
            <a:endParaRPr lang="en-US" dirty="0" smtClean="0"/>
          </a:p>
          <a:p>
            <a:pPr lvl="0"/>
            <a:r>
              <a:rPr lang="en-US" dirty="0" err="1" smtClean="0"/>
              <a:t>Kanamycin</a:t>
            </a:r>
            <a:endParaRPr lang="en-US" dirty="0" smtClean="0"/>
          </a:p>
          <a:p>
            <a:pPr lvl="0"/>
            <a:r>
              <a:rPr lang="en-US" dirty="0" err="1" smtClean="0"/>
              <a:t>Amikacin</a:t>
            </a:r>
            <a:endParaRPr lang="en-US" dirty="0" smtClean="0"/>
          </a:p>
          <a:p>
            <a:endParaRPr lang="en-US" dirty="0"/>
          </a:p>
        </p:txBody>
      </p:sp>
      <p:sp>
        <p:nvSpPr>
          <p:cNvPr id="4" name="Slide Number Placeholder 3"/>
          <p:cNvSpPr>
            <a:spLocks noGrp="1"/>
          </p:cNvSpPr>
          <p:nvPr>
            <p:ph type="sldNum" sz="quarter" idx="12"/>
          </p:nvPr>
        </p:nvSpPr>
        <p:spPr/>
        <p:txBody>
          <a:bodyPr/>
          <a:lstStyle/>
          <a:p>
            <a:fld id="{08F3ED0F-07F7-481F-9DDA-E44192A82B2F}" type="slidenum">
              <a:rPr lang="en-US" smtClean="0"/>
              <a:pPr/>
              <a:t>23</a:t>
            </a:fld>
            <a:endParaRPr lang="en-US"/>
          </a:p>
        </p:txBody>
      </p:sp>
    </p:spTree>
  </p:cSld>
  <p:clrMapOvr>
    <a:masterClrMapping/>
  </p:clrMapOvr>
  <p:transition spd="med">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706562"/>
          </a:xfrm>
        </p:spPr>
        <p:txBody>
          <a:bodyPr>
            <a:normAutofit fontScale="90000"/>
          </a:bodyPr>
          <a:lstStyle/>
          <a:p>
            <a:r>
              <a:rPr lang="en-US" b="1" dirty="0" smtClean="0"/>
              <a:t/>
            </a:r>
            <a:br>
              <a:rPr lang="en-US" b="1" dirty="0" smtClean="0"/>
            </a:br>
            <a:r>
              <a:rPr lang="en-US" b="1" dirty="0" smtClean="0"/>
              <a:t>IMPLICATIONS </a:t>
            </a:r>
            <a:r>
              <a:rPr lang="en-US" b="1" dirty="0"/>
              <a:t>OF DRUG RESISTANCE IN TUBERCULOSIS</a:t>
            </a:r>
            <a:r>
              <a:rPr lang="en-US" dirty="0"/>
              <a:t/>
            </a:r>
            <a:br>
              <a:rPr lang="en-US" dirty="0"/>
            </a:br>
            <a:endParaRPr lang="en-US" dirty="0"/>
          </a:p>
        </p:txBody>
      </p:sp>
      <p:sp>
        <p:nvSpPr>
          <p:cNvPr id="3" name="Content Placeholder 2"/>
          <p:cNvSpPr>
            <a:spLocks noGrp="1"/>
          </p:cNvSpPr>
          <p:nvPr>
            <p:ph sz="quarter" idx="1"/>
          </p:nvPr>
        </p:nvSpPr>
        <p:spPr>
          <a:xfrm>
            <a:off x="457200" y="1524000"/>
            <a:ext cx="8229600" cy="4800600"/>
          </a:xfrm>
        </p:spPr>
        <p:txBody>
          <a:bodyPr>
            <a:normAutofit/>
          </a:bodyPr>
          <a:lstStyle/>
          <a:p>
            <a:pPr lvl="0"/>
            <a:endParaRPr lang="en-US" dirty="0" smtClean="0"/>
          </a:p>
          <a:p>
            <a:pPr lvl="0"/>
            <a:r>
              <a:rPr lang="en-US" dirty="0" smtClean="0"/>
              <a:t>HIV/AIDS </a:t>
            </a:r>
            <a:r>
              <a:rPr lang="en-US" dirty="0"/>
              <a:t>patients serve as </a:t>
            </a:r>
            <a:r>
              <a:rPr lang="en-US" dirty="0" smtClean="0"/>
              <a:t>reservoir.</a:t>
            </a:r>
            <a:endParaRPr lang="en-US" dirty="0"/>
          </a:p>
          <a:p>
            <a:pPr lvl="0"/>
            <a:r>
              <a:rPr lang="en-US" dirty="0"/>
              <a:t>Waste of resources = takes more/resources to </a:t>
            </a:r>
            <a:r>
              <a:rPr lang="en-US" dirty="0" smtClean="0"/>
              <a:t>cure.</a:t>
            </a:r>
            <a:endParaRPr lang="en-US" dirty="0"/>
          </a:p>
          <a:p>
            <a:pPr lvl="0"/>
            <a:r>
              <a:rPr lang="en-US" dirty="0"/>
              <a:t>Takes longer to </a:t>
            </a:r>
            <a:r>
              <a:rPr lang="en-US" dirty="0" smtClean="0"/>
              <a:t>cure.</a:t>
            </a:r>
            <a:endParaRPr lang="en-US" dirty="0"/>
          </a:p>
          <a:p>
            <a:pPr lvl="0"/>
            <a:r>
              <a:rPr lang="en-US" dirty="0"/>
              <a:t>Age 15-35 (engine of the Nation</a:t>
            </a:r>
            <a:r>
              <a:rPr lang="en-US" dirty="0" smtClean="0"/>
              <a:t>).</a:t>
            </a:r>
            <a:endParaRPr lang="en-US" dirty="0"/>
          </a:p>
          <a:p>
            <a:pPr lvl="0"/>
            <a:r>
              <a:rPr lang="en-US" dirty="0"/>
              <a:t>Many man hours lost – due to hospital/ clinic visits.</a:t>
            </a:r>
          </a:p>
          <a:p>
            <a:pPr lvl="0"/>
            <a:r>
              <a:rPr lang="en-US" dirty="0"/>
              <a:t>Poor countries become poorer.</a:t>
            </a:r>
          </a:p>
          <a:p>
            <a:pPr lvl="0"/>
            <a:r>
              <a:rPr lang="en-US" dirty="0"/>
              <a:t>Untold hardship to families = due to loss of bread winner /loved </a:t>
            </a:r>
            <a:r>
              <a:rPr lang="en-US" dirty="0" smtClean="0"/>
              <a:t>ones.</a:t>
            </a:r>
            <a:endParaRPr lang="en-US" dirty="0"/>
          </a:p>
          <a:p>
            <a:pPr lvl="0"/>
            <a:r>
              <a:rPr lang="en-US" dirty="0"/>
              <a:t>Associated with high mobility/mortality.</a:t>
            </a:r>
          </a:p>
          <a:p>
            <a:pPr>
              <a:buNone/>
            </a:pPr>
            <a:endParaRPr lang="en-US" dirty="0"/>
          </a:p>
        </p:txBody>
      </p:sp>
      <p:sp>
        <p:nvSpPr>
          <p:cNvPr id="4" name="Slide Number Placeholder 3"/>
          <p:cNvSpPr>
            <a:spLocks noGrp="1"/>
          </p:cNvSpPr>
          <p:nvPr>
            <p:ph type="sldNum" sz="quarter" idx="12"/>
          </p:nvPr>
        </p:nvSpPr>
        <p:spPr/>
        <p:txBody>
          <a:bodyPr/>
          <a:lstStyle/>
          <a:p>
            <a:fld id="{08F3ED0F-07F7-481F-9DDA-E44192A82B2F}" type="slidenum">
              <a:rPr lang="en-US" smtClean="0"/>
              <a:pPr/>
              <a:t>24</a:t>
            </a:fld>
            <a:endParaRPr lang="en-US"/>
          </a:p>
        </p:txBody>
      </p:sp>
    </p:spTree>
  </p:cSld>
  <p:clrMapOvr>
    <a:masterClrMapping/>
  </p:clrMapOvr>
  <p:transition spd="med">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CONTROL </a:t>
            </a:r>
            <a:r>
              <a:rPr lang="en-US" b="1" dirty="0"/>
              <a:t>OF TUBERCULOSIS</a:t>
            </a:r>
            <a:r>
              <a:rPr lang="en-US" dirty="0"/>
              <a:t/>
            </a:r>
            <a:br>
              <a:rPr lang="en-US" dirty="0"/>
            </a:br>
            <a:endParaRPr lang="en-US" dirty="0"/>
          </a:p>
        </p:txBody>
      </p:sp>
      <p:sp>
        <p:nvSpPr>
          <p:cNvPr id="3" name="Content Placeholder 2"/>
          <p:cNvSpPr>
            <a:spLocks noGrp="1"/>
          </p:cNvSpPr>
          <p:nvPr>
            <p:ph sz="quarter" idx="1"/>
          </p:nvPr>
        </p:nvSpPr>
        <p:spPr>
          <a:xfrm>
            <a:off x="457200" y="1447800"/>
            <a:ext cx="8229600" cy="5105400"/>
          </a:xfrm>
        </p:spPr>
        <p:txBody>
          <a:bodyPr>
            <a:normAutofit fontScale="85000" lnSpcReduction="20000"/>
          </a:bodyPr>
          <a:lstStyle/>
          <a:p>
            <a:pPr>
              <a:buNone/>
            </a:pPr>
            <a:r>
              <a:rPr lang="en-US" dirty="0" smtClean="0"/>
              <a:t>  MDR-TB </a:t>
            </a:r>
            <a:r>
              <a:rPr lang="en-US" dirty="0"/>
              <a:t>and XDR –</a:t>
            </a:r>
            <a:r>
              <a:rPr lang="en-US" dirty="0" smtClean="0"/>
              <a:t>TB</a:t>
            </a:r>
          </a:p>
          <a:p>
            <a:pPr>
              <a:buNone/>
            </a:pPr>
            <a:endParaRPr lang="en-US" dirty="0" smtClean="0"/>
          </a:p>
          <a:p>
            <a:pPr lvl="0"/>
            <a:r>
              <a:rPr lang="en-US" dirty="0"/>
              <a:t>Drug treatment is </a:t>
            </a:r>
            <a:r>
              <a:rPr lang="en-US" dirty="0" smtClean="0"/>
              <a:t>fundamental.</a:t>
            </a:r>
          </a:p>
          <a:p>
            <a:pPr lvl="0"/>
            <a:r>
              <a:rPr lang="en-US" dirty="0"/>
              <a:t>Adherence to anti-tuberculosis drug regimen, monitored as DOTs</a:t>
            </a:r>
          </a:p>
          <a:p>
            <a:pPr lvl="0"/>
            <a:r>
              <a:rPr lang="en-US" dirty="0"/>
              <a:t>Role of the </a:t>
            </a:r>
            <a:r>
              <a:rPr lang="en-US" dirty="0" smtClean="0"/>
              <a:t>laboratory.</a:t>
            </a:r>
            <a:endParaRPr lang="en-US" dirty="0"/>
          </a:p>
          <a:p>
            <a:pPr lvl="0"/>
            <a:r>
              <a:rPr lang="en-US" dirty="0"/>
              <a:t>Strengthen TB laboratory capacity. Unfortunately laboratory services are often the WEAKEST COMPONENT of the </a:t>
            </a:r>
            <a:r>
              <a:rPr lang="en-US" dirty="0" smtClean="0"/>
              <a:t>system.</a:t>
            </a:r>
            <a:endParaRPr lang="en-US" dirty="0"/>
          </a:p>
          <a:p>
            <a:pPr lvl="0"/>
            <a:r>
              <a:rPr lang="en-US" dirty="0"/>
              <a:t>HIV-infected patients constitute threat for TB control.</a:t>
            </a:r>
          </a:p>
          <a:p>
            <a:pPr lvl="0"/>
            <a:r>
              <a:rPr lang="en-US" dirty="0"/>
              <a:t>Rapid detection of drug resistance to both 1</a:t>
            </a:r>
            <a:r>
              <a:rPr lang="en-US" baseline="30000" dirty="0"/>
              <a:t>st</a:t>
            </a:r>
            <a:r>
              <a:rPr lang="en-US" dirty="0"/>
              <a:t> and 2</a:t>
            </a:r>
            <a:r>
              <a:rPr lang="en-US" baseline="30000" dirty="0"/>
              <a:t>nd</a:t>
            </a:r>
            <a:r>
              <a:rPr lang="en-US" dirty="0"/>
              <a:t> line drugs</a:t>
            </a:r>
          </a:p>
          <a:p>
            <a:pPr lvl="0"/>
            <a:r>
              <a:rPr lang="en-US" dirty="0"/>
              <a:t>Contact </a:t>
            </a:r>
            <a:r>
              <a:rPr lang="en-US" dirty="0" smtClean="0"/>
              <a:t>tracing.</a:t>
            </a:r>
            <a:endParaRPr lang="en-US" dirty="0"/>
          </a:p>
          <a:p>
            <a:r>
              <a:rPr lang="en-US" dirty="0"/>
              <a:t>High priority – competing demands restrict </a:t>
            </a:r>
            <a:r>
              <a:rPr lang="en-US" dirty="0" smtClean="0"/>
              <a:t>resources.</a:t>
            </a:r>
            <a:endParaRPr lang="en-US" dirty="0"/>
          </a:p>
          <a:p>
            <a:r>
              <a:rPr lang="en-US" dirty="0"/>
              <a:t>T.S.T. (Tuberculin Skin Testing) PPD 2, 5, 10, TU = &gt;</a:t>
            </a:r>
            <a:r>
              <a:rPr lang="en-US" dirty="0" smtClean="0"/>
              <a:t>10.</a:t>
            </a:r>
            <a:endParaRPr lang="en-US" dirty="0"/>
          </a:p>
          <a:p>
            <a:pPr lvl="0"/>
            <a:r>
              <a:rPr lang="en-US" dirty="0"/>
              <a:t>Public </a:t>
            </a:r>
            <a:r>
              <a:rPr lang="en-US" dirty="0" smtClean="0"/>
              <a:t>enlightenment.</a:t>
            </a:r>
            <a:endParaRPr lang="en-US" dirty="0"/>
          </a:p>
          <a:p>
            <a:pPr lvl="0"/>
            <a:r>
              <a:rPr lang="en-US" dirty="0"/>
              <a:t>De-emphasize </a:t>
            </a:r>
            <a:r>
              <a:rPr lang="en-US" dirty="0" smtClean="0"/>
              <a:t>stigmatization.</a:t>
            </a:r>
            <a:endParaRPr lang="en-US" dirty="0"/>
          </a:p>
          <a:p>
            <a:pPr lvl="0"/>
            <a:endParaRPr lang="en-US" dirty="0"/>
          </a:p>
          <a:p>
            <a:pPr>
              <a:buNone/>
            </a:pPr>
            <a:endParaRPr lang="en-US" dirty="0"/>
          </a:p>
          <a:p>
            <a:endParaRPr lang="en-US" dirty="0"/>
          </a:p>
        </p:txBody>
      </p:sp>
      <p:sp>
        <p:nvSpPr>
          <p:cNvPr id="4" name="Slide Number Placeholder 3"/>
          <p:cNvSpPr>
            <a:spLocks noGrp="1"/>
          </p:cNvSpPr>
          <p:nvPr>
            <p:ph type="sldNum" sz="quarter" idx="12"/>
          </p:nvPr>
        </p:nvSpPr>
        <p:spPr/>
        <p:txBody>
          <a:bodyPr/>
          <a:lstStyle/>
          <a:p>
            <a:fld id="{08F3ED0F-07F7-481F-9DDA-E44192A82B2F}" type="slidenum">
              <a:rPr lang="en-US" smtClean="0"/>
              <a:pPr/>
              <a:t>25</a:t>
            </a:fld>
            <a:endParaRPr lang="en-US"/>
          </a:p>
        </p:txBody>
      </p:sp>
    </p:spTree>
  </p:cSld>
  <p:clrMapOvr>
    <a:masterClrMapping/>
  </p:clrMapOvr>
  <p:transition spd="med">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CONCLUSION</a:t>
            </a:r>
            <a:r>
              <a:rPr lang="en-US" dirty="0"/>
              <a:t/>
            </a:r>
            <a:br>
              <a:rPr lang="en-US" dirty="0"/>
            </a:br>
            <a:endParaRPr lang="en-US" dirty="0"/>
          </a:p>
        </p:txBody>
      </p:sp>
      <p:sp>
        <p:nvSpPr>
          <p:cNvPr id="3" name="Content Placeholder 2"/>
          <p:cNvSpPr>
            <a:spLocks noGrp="1"/>
          </p:cNvSpPr>
          <p:nvPr>
            <p:ph sz="quarter" idx="1"/>
          </p:nvPr>
        </p:nvSpPr>
        <p:spPr>
          <a:xfrm>
            <a:off x="457200" y="1600200"/>
            <a:ext cx="8229600" cy="4876800"/>
          </a:xfrm>
        </p:spPr>
        <p:txBody>
          <a:bodyPr>
            <a:normAutofit/>
          </a:bodyPr>
          <a:lstStyle/>
          <a:p>
            <a:pPr lvl="0"/>
            <a:r>
              <a:rPr lang="en-US" dirty="0"/>
              <a:t>High-burden countries-Ethiopia, </a:t>
            </a:r>
            <a:r>
              <a:rPr lang="en-US" dirty="0" smtClean="0"/>
              <a:t>Switzerland</a:t>
            </a:r>
            <a:r>
              <a:rPr lang="en-US" dirty="0"/>
              <a:t>, Nigeria, Pakistan, South Africa, India, Indonesia, China and Russian </a:t>
            </a:r>
            <a:r>
              <a:rPr lang="en-US" dirty="0" smtClean="0"/>
              <a:t>Federation (</a:t>
            </a:r>
            <a:r>
              <a:rPr lang="en-US" b="1" dirty="0" smtClean="0"/>
              <a:t>?)</a:t>
            </a:r>
            <a:endParaRPr lang="en-US" b="1" dirty="0"/>
          </a:p>
          <a:p>
            <a:pPr lvl="0"/>
            <a:r>
              <a:rPr lang="en-US" dirty="0"/>
              <a:t>Eradication of </a:t>
            </a:r>
            <a:r>
              <a:rPr lang="en-US" dirty="0" smtClean="0"/>
              <a:t>poverty (</a:t>
            </a:r>
            <a:r>
              <a:rPr lang="en-US" b="1" dirty="0" smtClean="0"/>
              <a:t>?)</a:t>
            </a:r>
            <a:endParaRPr lang="en-US" dirty="0"/>
          </a:p>
          <a:p>
            <a:pPr lvl="0"/>
            <a:r>
              <a:rPr lang="en-US" dirty="0"/>
              <a:t>Africa has LESS than 75% cure </a:t>
            </a:r>
            <a:r>
              <a:rPr lang="en-US" dirty="0" smtClean="0"/>
              <a:t>rate (</a:t>
            </a:r>
            <a:r>
              <a:rPr lang="en-US" b="1" dirty="0" smtClean="0"/>
              <a:t>?)</a:t>
            </a:r>
            <a:endParaRPr lang="en-US" dirty="0"/>
          </a:p>
          <a:p>
            <a:pPr lvl="0"/>
            <a:r>
              <a:rPr lang="en-US" dirty="0"/>
              <a:t>The global situation is both alarming and unacceptable-especially in the wake of </a:t>
            </a:r>
            <a:r>
              <a:rPr lang="en-US" dirty="0" smtClean="0"/>
              <a:t>HIV/AIDs</a:t>
            </a:r>
            <a:r>
              <a:rPr lang="en-US" b="1" dirty="0"/>
              <a:t> </a:t>
            </a:r>
            <a:r>
              <a:rPr lang="en-US" dirty="0" smtClean="0"/>
              <a:t>(</a:t>
            </a:r>
            <a:r>
              <a:rPr lang="en-US" b="1" dirty="0" smtClean="0"/>
              <a:t>?)</a:t>
            </a:r>
            <a:endParaRPr lang="en-US" dirty="0"/>
          </a:p>
          <a:p>
            <a:pPr lvl="0"/>
            <a:r>
              <a:rPr lang="en-US" dirty="0"/>
              <a:t>A long way still remains to be </a:t>
            </a:r>
            <a:r>
              <a:rPr lang="en-US" dirty="0" smtClean="0"/>
              <a:t>walked (</a:t>
            </a:r>
            <a:r>
              <a:rPr lang="en-US" b="1" dirty="0" smtClean="0"/>
              <a:t>?)</a:t>
            </a:r>
            <a:endParaRPr lang="en-US" dirty="0"/>
          </a:p>
          <a:p>
            <a:pPr lvl="0"/>
            <a:r>
              <a:rPr lang="en-US" dirty="0"/>
              <a:t>The outlook does not </a:t>
            </a:r>
            <a:r>
              <a:rPr lang="en-US"/>
              <a:t>appear </a:t>
            </a:r>
            <a:r>
              <a:rPr lang="en-US" smtClean="0"/>
              <a:t>bright </a:t>
            </a:r>
            <a:r>
              <a:rPr lang="en-US" dirty="0" smtClean="0"/>
              <a:t>(</a:t>
            </a:r>
            <a:r>
              <a:rPr lang="en-US" b="1" dirty="0" smtClean="0"/>
              <a:t>?)</a:t>
            </a:r>
            <a:endParaRPr lang="en-US" dirty="0"/>
          </a:p>
          <a:p>
            <a:pPr lvl="0"/>
            <a:r>
              <a:rPr lang="en-US" dirty="0"/>
              <a:t>MECHANISMS OF INFECTIOUS DISEASE AGENTS DEMAND A BROADER UNDERSTANDING.</a:t>
            </a:r>
          </a:p>
          <a:p>
            <a:endParaRPr lang="en-US" dirty="0"/>
          </a:p>
        </p:txBody>
      </p:sp>
      <p:sp>
        <p:nvSpPr>
          <p:cNvPr id="4" name="Slide Number Placeholder 3"/>
          <p:cNvSpPr>
            <a:spLocks noGrp="1"/>
          </p:cNvSpPr>
          <p:nvPr>
            <p:ph type="sldNum" sz="quarter" idx="12"/>
          </p:nvPr>
        </p:nvSpPr>
        <p:spPr/>
        <p:txBody>
          <a:bodyPr/>
          <a:lstStyle/>
          <a:p>
            <a:fld id="{08F3ED0F-07F7-481F-9DDA-E44192A82B2F}" type="slidenum">
              <a:rPr lang="en-US" smtClean="0"/>
              <a:pPr/>
              <a:t>26</a:t>
            </a:fld>
            <a:endParaRPr lang="en-US"/>
          </a:p>
        </p:txBody>
      </p:sp>
    </p:spTree>
  </p:cSld>
  <p:clrMapOvr>
    <a:masterClrMapping/>
  </p:clrMapOvr>
  <p:transition spd="med">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
            </a:r>
            <a:br>
              <a:rPr lang="en-US" b="1" dirty="0" smtClean="0"/>
            </a:br>
            <a:r>
              <a:rPr lang="en-US" b="1" dirty="0" smtClean="0"/>
              <a:t>LAST </a:t>
            </a:r>
            <a:r>
              <a:rPr lang="en-US" b="1" dirty="0"/>
              <a:t>CARD</a:t>
            </a:r>
            <a:r>
              <a:rPr lang="en-US" dirty="0"/>
              <a:t/>
            </a:r>
            <a:br>
              <a:rPr lang="en-US" dirty="0"/>
            </a:br>
            <a:endParaRPr lang="en-US" dirty="0"/>
          </a:p>
        </p:txBody>
      </p:sp>
      <p:sp>
        <p:nvSpPr>
          <p:cNvPr id="3" name="Content Placeholder 2"/>
          <p:cNvSpPr>
            <a:spLocks noGrp="1"/>
          </p:cNvSpPr>
          <p:nvPr>
            <p:ph sz="quarter" idx="1"/>
          </p:nvPr>
        </p:nvSpPr>
        <p:spPr>
          <a:xfrm>
            <a:off x="381000" y="914400"/>
            <a:ext cx="8305800" cy="5638800"/>
          </a:xfrm>
        </p:spPr>
        <p:txBody>
          <a:bodyPr>
            <a:normAutofit/>
          </a:bodyPr>
          <a:lstStyle/>
          <a:p>
            <a:endParaRPr lang="en-US" dirty="0" smtClean="0"/>
          </a:p>
          <a:p>
            <a:r>
              <a:rPr lang="en-US" b="1" dirty="0" smtClean="0"/>
              <a:t>Genesis chapter 1 </a:t>
            </a:r>
          </a:p>
          <a:p>
            <a:endParaRPr lang="en-US" b="1" dirty="0" smtClean="0"/>
          </a:p>
          <a:p>
            <a:pPr lvl="4">
              <a:buNone/>
            </a:pPr>
            <a:r>
              <a:rPr lang="en-US" sz="3200" b="1" dirty="0" smtClean="0"/>
              <a:t>verse </a:t>
            </a:r>
            <a:r>
              <a:rPr lang="en-US" sz="3200" b="1" dirty="0"/>
              <a:t>11, </a:t>
            </a:r>
            <a:endParaRPr lang="en-US" sz="3200" b="1" dirty="0" smtClean="0"/>
          </a:p>
          <a:p>
            <a:pPr lvl="4">
              <a:buNone/>
            </a:pPr>
            <a:r>
              <a:rPr lang="en-US" sz="3200" b="1" dirty="0" smtClean="0"/>
              <a:t>verse 12</a:t>
            </a:r>
            <a:r>
              <a:rPr lang="en-US" sz="3200" b="1" dirty="0"/>
              <a:t>, </a:t>
            </a:r>
            <a:endParaRPr lang="en-US" sz="3200" b="1" dirty="0" smtClean="0"/>
          </a:p>
          <a:p>
            <a:pPr lvl="4">
              <a:buNone/>
            </a:pPr>
            <a:r>
              <a:rPr lang="en-US" sz="3200" b="1" dirty="0" smtClean="0"/>
              <a:t>verse 24</a:t>
            </a:r>
            <a:r>
              <a:rPr lang="en-US" sz="3200" b="1" dirty="0"/>
              <a:t>, </a:t>
            </a:r>
            <a:endParaRPr lang="en-US" sz="3200" b="1" dirty="0" smtClean="0"/>
          </a:p>
          <a:p>
            <a:pPr lvl="4">
              <a:buNone/>
            </a:pPr>
            <a:r>
              <a:rPr lang="en-US" sz="3200" b="1" dirty="0" smtClean="0"/>
              <a:t>verse 26</a:t>
            </a:r>
            <a:r>
              <a:rPr lang="en-US" sz="3200" b="1" dirty="0"/>
              <a:t>, </a:t>
            </a:r>
            <a:endParaRPr lang="en-US" sz="3200" b="1" dirty="0" smtClean="0"/>
          </a:p>
          <a:p>
            <a:pPr lvl="4">
              <a:buNone/>
            </a:pPr>
            <a:r>
              <a:rPr lang="en-US" sz="3200" b="1" dirty="0" smtClean="0"/>
              <a:t>verse 29</a:t>
            </a:r>
            <a:endParaRPr lang="en-US" sz="3200" b="1" dirty="0"/>
          </a:p>
          <a:p>
            <a:pPr>
              <a:buNone/>
            </a:pPr>
            <a:endParaRPr lang="en-US" dirty="0"/>
          </a:p>
          <a:p>
            <a:pPr>
              <a:buNone/>
            </a:pPr>
            <a:r>
              <a:rPr lang="en-US" dirty="0" smtClean="0"/>
              <a:t>                     </a:t>
            </a:r>
          </a:p>
          <a:p>
            <a:pPr>
              <a:buNone/>
            </a:pPr>
            <a:r>
              <a:rPr lang="en-US" dirty="0"/>
              <a:t> </a:t>
            </a:r>
            <a:r>
              <a:rPr lang="en-US" dirty="0" smtClean="0"/>
              <a:t>                   </a:t>
            </a:r>
            <a:endParaRPr lang="en-US" sz="6000" dirty="0"/>
          </a:p>
          <a:p>
            <a:endParaRPr lang="en-US" dirty="0"/>
          </a:p>
        </p:txBody>
      </p:sp>
      <p:sp>
        <p:nvSpPr>
          <p:cNvPr id="4" name="Slide Number Placeholder 3"/>
          <p:cNvSpPr>
            <a:spLocks noGrp="1"/>
          </p:cNvSpPr>
          <p:nvPr>
            <p:ph type="sldNum" sz="quarter" idx="12"/>
          </p:nvPr>
        </p:nvSpPr>
        <p:spPr/>
        <p:txBody>
          <a:bodyPr/>
          <a:lstStyle/>
          <a:p>
            <a:fld id="{08F3ED0F-07F7-481F-9DDA-E44192A82B2F}" type="slidenum">
              <a:rPr lang="en-US" smtClean="0"/>
              <a:pPr/>
              <a:t>27</a:t>
            </a:fld>
            <a:endParaRPr lang="en-US"/>
          </a:p>
        </p:txBody>
      </p:sp>
    </p:spTree>
  </p:cSld>
  <p:clrMapOvr>
    <a:masterClrMapping/>
  </p:clrMapOvr>
  <p:transition spd="med">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8F3ED0F-07F7-481F-9DDA-E44192A82B2F}" type="slidenum">
              <a:rPr lang="en-US" smtClean="0"/>
              <a:pPr/>
              <a:t>28</a:t>
            </a:fld>
            <a:endParaRPr lang="en-US"/>
          </a:p>
        </p:txBody>
      </p:sp>
      <p:sp>
        <p:nvSpPr>
          <p:cNvPr id="4" name="Content Placeholder 3"/>
          <p:cNvSpPr>
            <a:spLocks noGrp="1"/>
          </p:cNvSpPr>
          <p:nvPr>
            <p:ph sz="quarter" idx="1"/>
          </p:nvPr>
        </p:nvSpPr>
        <p:spPr>
          <a:xfrm>
            <a:off x="304800" y="228600"/>
            <a:ext cx="8382000" cy="6172200"/>
          </a:xfrm>
        </p:spPr>
        <p:txBody>
          <a:bodyPr>
            <a:normAutofit/>
          </a:bodyPr>
          <a:lstStyle/>
          <a:p>
            <a:pPr algn="ctr">
              <a:buNone/>
            </a:pPr>
            <a:endParaRPr lang="en-US" sz="9600" dirty="0" smtClean="0"/>
          </a:p>
          <a:p>
            <a:pPr algn="ctr">
              <a:buNone/>
            </a:pPr>
            <a:r>
              <a:rPr lang="en-US" sz="9600" dirty="0" smtClean="0"/>
              <a:t>THANK </a:t>
            </a:r>
          </a:p>
          <a:p>
            <a:pPr algn="ctr">
              <a:buNone/>
            </a:pPr>
            <a:r>
              <a:rPr lang="en-US" sz="9600" smtClean="0"/>
              <a:t>YOU! </a:t>
            </a:r>
            <a:endParaRPr lang="en-US" sz="9600" dirty="0"/>
          </a:p>
        </p:txBody>
      </p:sp>
    </p:spTree>
  </p:cSld>
  <p:clrMapOvr>
    <a:masterClrMapping/>
  </p:clrMapOvr>
  <p:transition spd="med">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b="1" dirty="0"/>
          </a:p>
        </p:txBody>
      </p:sp>
      <p:sp>
        <p:nvSpPr>
          <p:cNvPr id="3" name="Content Placeholder 2"/>
          <p:cNvSpPr>
            <a:spLocks noGrp="1"/>
          </p:cNvSpPr>
          <p:nvPr>
            <p:ph sz="quarter" idx="1"/>
          </p:nvPr>
        </p:nvSpPr>
        <p:spPr/>
        <p:txBody>
          <a:bodyPr/>
          <a:lstStyle/>
          <a:p>
            <a:pPr lvl="0"/>
            <a:r>
              <a:rPr lang="en-US" dirty="0" smtClean="0"/>
              <a:t>Definition</a:t>
            </a:r>
          </a:p>
          <a:p>
            <a:pPr lvl="0"/>
            <a:r>
              <a:rPr lang="en-US" dirty="0" smtClean="0"/>
              <a:t>The host (18-35years of age)</a:t>
            </a:r>
            <a:endParaRPr lang="en-US" dirty="0"/>
          </a:p>
          <a:p>
            <a:pPr lvl="0"/>
            <a:r>
              <a:rPr lang="en-US" dirty="0" smtClean="0"/>
              <a:t>History </a:t>
            </a:r>
            <a:r>
              <a:rPr lang="en-US" dirty="0"/>
              <a:t>of </a:t>
            </a:r>
            <a:r>
              <a:rPr lang="en-US" dirty="0" smtClean="0"/>
              <a:t>tuberculosis/Many faces of the DISEASE.</a:t>
            </a:r>
            <a:endParaRPr lang="en-US" dirty="0"/>
          </a:p>
          <a:p>
            <a:pPr lvl="0"/>
            <a:r>
              <a:rPr lang="en-US" dirty="0"/>
              <a:t>Death</a:t>
            </a:r>
          </a:p>
          <a:p>
            <a:pPr>
              <a:buNone/>
            </a:pPr>
            <a:endParaRPr lang="en-US" dirty="0"/>
          </a:p>
        </p:txBody>
      </p:sp>
      <p:sp>
        <p:nvSpPr>
          <p:cNvPr id="4" name="Slide Number Placeholder 3"/>
          <p:cNvSpPr>
            <a:spLocks noGrp="1"/>
          </p:cNvSpPr>
          <p:nvPr>
            <p:ph type="sldNum" sz="quarter" idx="12"/>
          </p:nvPr>
        </p:nvSpPr>
        <p:spPr/>
        <p:txBody>
          <a:bodyPr/>
          <a:lstStyle/>
          <a:p>
            <a:fld id="{08F3ED0F-07F7-481F-9DDA-E44192A82B2F}" type="slidenum">
              <a:rPr lang="en-US" smtClean="0"/>
              <a:pPr/>
              <a:t>3</a:t>
            </a:fld>
            <a:endParaRPr lang="en-US"/>
          </a:p>
        </p:txBody>
      </p:sp>
    </p:spTree>
  </p:cSld>
  <p:clrMapOvr>
    <a:masterClrMapping/>
  </p:clrMapOvr>
  <p:transition spd="med">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5</a:t>
            </a:r>
            <a:r>
              <a:rPr lang="en-US" b="1" baseline="30000" dirty="0" smtClean="0"/>
              <a:t>TH</a:t>
            </a:r>
            <a:r>
              <a:rPr lang="en-US" b="1" dirty="0" smtClean="0"/>
              <a:t> </a:t>
            </a:r>
            <a:r>
              <a:rPr lang="en-US" b="1" dirty="0"/>
              <a:t>CENTURY AD</a:t>
            </a:r>
            <a:r>
              <a:rPr lang="en-US" dirty="0"/>
              <a:t/>
            </a:r>
            <a:br>
              <a:rPr lang="en-US" dirty="0"/>
            </a:br>
            <a:endParaRPr lang="en-US" dirty="0"/>
          </a:p>
        </p:txBody>
      </p:sp>
      <p:sp>
        <p:nvSpPr>
          <p:cNvPr id="3" name="Content Placeholder 2"/>
          <p:cNvSpPr>
            <a:spLocks noGrp="1"/>
          </p:cNvSpPr>
          <p:nvPr>
            <p:ph sz="quarter" idx="1"/>
          </p:nvPr>
        </p:nvSpPr>
        <p:spPr/>
        <p:txBody>
          <a:bodyPr>
            <a:normAutofit/>
          </a:bodyPr>
          <a:lstStyle/>
          <a:p>
            <a:r>
              <a:rPr lang="en-US" dirty="0" err="1"/>
              <a:t>Cealius</a:t>
            </a:r>
            <a:r>
              <a:rPr lang="en-US" dirty="0"/>
              <a:t> </a:t>
            </a:r>
            <a:r>
              <a:rPr lang="en-US" dirty="0" err="1"/>
              <a:t>Aurelianus</a:t>
            </a:r>
            <a:r>
              <a:rPr lang="en-US" dirty="0"/>
              <a:t> (Herzog 1998)</a:t>
            </a:r>
          </a:p>
          <a:p>
            <a:pPr>
              <a:buNone/>
            </a:pPr>
            <a:r>
              <a:rPr lang="en-US" b="1" dirty="0" smtClean="0"/>
              <a:t>    Phthisis/Consumption</a:t>
            </a:r>
            <a:endParaRPr lang="en-US" dirty="0"/>
          </a:p>
          <a:p>
            <a:r>
              <a:rPr lang="en-US" dirty="0"/>
              <a:t>The patients suffer from a latent fever that begins towards evening and vanishes again at the break of day. It is accompanied by violent </a:t>
            </a:r>
            <a:r>
              <a:rPr lang="en-US" dirty="0" smtClean="0"/>
              <a:t>coughing.</a:t>
            </a:r>
          </a:p>
          <a:p>
            <a:r>
              <a:rPr lang="en-US" dirty="0" smtClean="0"/>
              <a:t>The eyes have a weary expression. In many cases, wheezes are to be heard in the chest, and when the disease spreads, there is profuse sweating at night. The patients lose their appetite. They are often also very thirsty. The ends of the fingers swell and the fingernails curve greatly.</a:t>
            </a:r>
          </a:p>
          <a:p>
            <a:endParaRPr lang="en-US" dirty="0"/>
          </a:p>
        </p:txBody>
      </p:sp>
      <p:sp>
        <p:nvSpPr>
          <p:cNvPr id="4" name="Slide Number Placeholder 3"/>
          <p:cNvSpPr>
            <a:spLocks noGrp="1"/>
          </p:cNvSpPr>
          <p:nvPr>
            <p:ph type="sldNum" sz="quarter" idx="12"/>
          </p:nvPr>
        </p:nvSpPr>
        <p:spPr/>
        <p:txBody>
          <a:bodyPr/>
          <a:lstStyle/>
          <a:p>
            <a:fld id="{08F3ED0F-07F7-481F-9DDA-E44192A82B2F}" type="slidenum">
              <a:rPr lang="en-US" smtClean="0"/>
              <a:pPr/>
              <a:t>4</a:t>
            </a:fld>
            <a:endParaRPr lang="en-US"/>
          </a:p>
        </p:txBody>
      </p:sp>
    </p:spTree>
  </p:cSld>
  <p:clrMapOvr>
    <a:masterClrMapping/>
  </p:clrMapOvr>
  <p:transition spd="med">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MANY </a:t>
            </a:r>
            <a:r>
              <a:rPr lang="en-US" b="1" dirty="0"/>
              <a:t>FACES OF THE DISEASE</a:t>
            </a:r>
            <a:r>
              <a:rPr lang="en-US" dirty="0"/>
              <a:t/>
            </a:r>
            <a:br>
              <a:rPr lang="en-US" dirty="0"/>
            </a:br>
            <a:endParaRPr lang="en-US" dirty="0"/>
          </a:p>
        </p:txBody>
      </p:sp>
      <p:sp>
        <p:nvSpPr>
          <p:cNvPr id="3" name="Content Placeholder 2"/>
          <p:cNvSpPr>
            <a:spLocks noGrp="1"/>
          </p:cNvSpPr>
          <p:nvPr>
            <p:ph sz="quarter" idx="1"/>
          </p:nvPr>
        </p:nvSpPr>
        <p:spPr>
          <a:xfrm>
            <a:off x="457200" y="1600200"/>
            <a:ext cx="8229600" cy="4953000"/>
          </a:xfrm>
        </p:spPr>
        <p:txBody>
          <a:bodyPr>
            <a:normAutofit/>
          </a:bodyPr>
          <a:lstStyle/>
          <a:p>
            <a:pPr lvl="0"/>
            <a:r>
              <a:rPr lang="en-US" dirty="0"/>
              <a:t>Phthisis – consumption = to waste away</a:t>
            </a:r>
          </a:p>
          <a:p>
            <a:pPr lvl="0"/>
            <a:r>
              <a:rPr lang="en-US" dirty="0"/>
              <a:t>The white plague – devastated Europe in the 17</a:t>
            </a:r>
            <a:r>
              <a:rPr lang="en-US" baseline="30000" dirty="0"/>
              <a:t>th</a:t>
            </a:r>
            <a:r>
              <a:rPr lang="en-US" dirty="0"/>
              <a:t> century</a:t>
            </a:r>
            <a:r>
              <a:rPr lang="en-US" dirty="0" smtClean="0"/>
              <a:t>.</a:t>
            </a:r>
            <a:endParaRPr lang="en-US" dirty="0"/>
          </a:p>
          <a:p>
            <a:pPr lvl="0"/>
            <a:r>
              <a:rPr lang="en-US" dirty="0"/>
              <a:t>Vampirism – In the 18</a:t>
            </a:r>
            <a:r>
              <a:rPr lang="en-US" baseline="30000" dirty="0"/>
              <a:t>th</a:t>
            </a:r>
            <a:r>
              <a:rPr lang="en-US" dirty="0"/>
              <a:t> </a:t>
            </a:r>
            <a:r>
              <a:rPr lang="en-US" dirty="0" smtClean="0"/>
              <a:t>Century.</a:t>
            </a:r>
          </a:p>
          <a:p>
            <a:pPr lvl="0"/>
            <a:r>
              <a:rPr lang="en-US" dirty="0" smtClean="0"/>
              <a:t>Lung sickness</a:t>
            </a:r>
          </a:p>
          <a:p>
            <a:pPr lvl="0"/>
            <a:r>
              <a:rPr lang="en-US" dirty="0" smtClean="0"/>
              <a:t>Lupus </a:t>
            </a:r>
            <a:r>
              <a:rPr lang="en-US" dirty="0" err="1" smtClean="0"/>
              <a:t>vulgaris</a:t>
            </a:r>
            <a:r>
              <a:rPr lang="en-US" dirty="0" smtClean="0"/>
              <a:t> (TB of the skin)</a:t>
            </a:r>
          </a:p>
          <a:p>
            <a:pPr lvl="0"/>
            <a:r>
              <a:rPr lang="en-US" dirty="0" smtClean="0"/>
              <a:t>Potts disease (TB of spine)</a:t>
            </a:r>
          </a:p>
          <a:p>
            <a:pPr lvl="0"/>
            <a:r>
              <a:rPr lang="en-US" dirty="0" smtClean="0"/>
              <a:t>Scrofula</a:t>
            </a:r>
          </a:p>
          <a:p>
            <a:pPr lvl="0"/>
            <a:r>
              <a:rPr lang="en-US" dirty="0" err="1" smtClean="0"/>
              <a:t>Miliary</a:t>
            </a:r>
            <a:r>
              <a:rPr lang="en-US" dirty="0" smtClean="0"/>
              <a:t> </a:t>
            </a:r>
          </a:p>
          <a:p>
            <a:pPr lvl="0"/>
            <a:r>
              <a:rPr lang="en-US" dirty="0" smtClean="0"/>
              <a:t>Tuberculosis</a:t>
            </a:r>
          </a:p>
          <a:p>
            <a:pPr lvl="0"/>
            <a:endParaRPr lang="en-US" dirty="0"/>
          </a:p>
          <a:p>
            <a:endParaRPr lang="en-US" dirty="0"/>
          </a:p>
        </p:txBody>
      </p:sp>
      <p:sp>
        <p:nvSpPr>
          <p:cNvPr id="4" name="Slide Number Placeholder 3"/>
          <p:cNvSpPr>
            <a:spLocks noGrp="1"/>
          </p:cNvSpPr>
          <p:nvPr>
            <p:ph type="sldNum" sz="quarter" idx="12"/>
          </p:nvPr>
        </p:nvSpPr>
        <p:spPr/>
        <p:txBody>
          <a:bodyPr/>
          <a:lstStyle/>
          <a:p>
            <a:fld id="{08F3ED0F-07F7-481F-9DDA-E44192A82B2F}" type="slidenum">
              <a:rPr lang="en-US" smtClean="0"/>
              <a:pPr/>
              <a:t>5</a:t>
            </a:fld>
            <a:endParaRPr lang="en-US"/>
          </a:p>
        </p:txBody>
      </p:sp>
    </p:spTree>
  </p:cSld>
  <p:clrMapOvr>
    <a:masterClrMapping/>
  </p:clrMapOvr>
  <p:transition spd="med">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smtClean="0">
                <a:solidFill>
                  <a:schemeClr val="tx1"/>
                </a:solidFill>
              </a:rPr>
              <a:t>Aerosols (? </a:t>
            </a:r>
            <a:r>
              <a:rPr lang="en-US" sz="6000" i="1" dirty="0" smtClean="0">
                <a:solidFill>
                  <a:schemeClr val="tx1"/>
                </a:solidFill>
              </a:rPr>
              <a:t>vampirism</a:t>
            </a:r>
            <a:r>
              <a:rPr lang="en-US" sz="6000" dirty="0" smtClean="0">
                <a:solidFill>
                  <a:schemeClr val="tx1"/>
                </a:solidFill>
              </a:rPr>
              <a:t>)</a:t>
            </a:r>
            <a:endParaRPr lang="en-US" sz="6000" dirty="0">
              <a:solidFill>
                <a:schemeClr val="tx1"/>
              </a:solidFill>
            </a:endParaRPr>
          </a:p>
        </p:txBody>
      </p:sp>
      <p:sp>
        <p:nvSpPr>
          <p:cNvPr id="3" name="Slide Number Placeholder 2"/>
          <p:cNvSpPr>
            <a:spLocks noGrp="1"/>
          </p:cNvSpPr>
          <p:nvPr>
            <p:ph type="sldNum" sz="quarter" idx="12"/>
          </p:nvPr>
        </p:nvSpPr>
        <p:spPr/>
        <p:txBody>
          <a:bodyPr/>
          <a:lstStyle/>
          <a:p>
            <a:fld id="{08F3ED0F-07F7-481F-9DDA-E44192A82B2F}" type="slidenum">
              <a:rPr lang="en-US" smtClean="0"/>
              <a:pPr/>
              <a:t>6</a:t>
            </a:fld>
            <a:endParaRPr lang="en-US"/>
          </a:p>
        </p:txBody>
      </p:sp>
      <p:pic>
        <p:nvPicPr>
          <p:cNvPr id="5" name="Content Placeholder 4" descr="tb 2 pple.jpg"/>
          <p:cNvPicPr>
            <a:picLocks noGrp="1" noChangeAspect="1"/>
          </p:cNvPicPr>
          <p:nvPr>
            <p:ph sz="quarter" idx="1"/>
          </p:nvPr>
        </p:nvPicPr>
        <p:blipFill>
          <a:blip r:embed="rId2" cstate="print"/>
          <a:stretch>
            <a:fillRect/>
          </a:stretch>
        </p:blipFill>
        <p:spPr>
          <a:xfrm>
            <a:off x="609600" y="1219200"/>
            <a:ext cx="8090094" cy="5133251"/>
          </a:xfrm>
        </p:spPr>
      </p:pic>
    </p:spTree>
  </p:cSld>
  <p:clrMapOvr>
    <a:masterClrMapping/>
  </p:clrMapOvr>
  <p:transition spd="med">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t/>
            </a:r>
            <a:br>
              <a:rPr lang="en-US" b="1" dirty="0" smtClean="0"/>
            </a:br>
            <a:r>
              <a:rPr lang="en-US" b="1" dirty="0" smtClean="0"/>
              <a:t>THE CAUSATIVE AGENT.</a:t>
            </a:r>
            <a:r>
              <a:rPr lang="en-US" dirty="0" smtClean="0"/>
              <a:t/>
            </a:r>
            <a:br>
              <a:rPr lang="en-US" dirty="0" smtClean="0"/>
            </a:br>
            <a:endParaRPr lang="en-US" dirty="0"/>
          </a:p>
        </p:txBody>
      </p:sp>
      <p:sp>
        <p:nvSpPr>
          <p:cNvPr id="3" name="Content Placeholder 2"/>
          <p:cNvSpPr>
            <a:spLocks noGrp="1"/>
          </p:cNvSpPr>
          <p:nvPr>
            <p:ph sz="quarter" idx="1"/>
          </p:nvPr>
        </p:nvSpPr>
        <p:spPr>
          <a:xfrm>
            <a:off x="457200" y="1600200"/>
            <a:ext cx="8458200" cy="5257800"/>
          </a:xfrm>
        </p:spPr>
        <p:txBody>
          <a:bodyPr/>
          <a:lstStyle/>
          <a:p>
            <a:r>
              <a:rPr lang="en-US" dirty="0" smtClean="0"/>
              <a:t>Not bad </a:t>
            </a:r>
            <a:r>
              <a:rPr lang="en-US" dirty="0"/>
              <a:t>air</a:t>
            </a:r>
          </a:p>
          <a:p>
            <a:r>
              <a:rPr lang="en-US" dirty="0"/>
              <a:t>Not just a weakness of the infected human body’s immune system.</a:t>
            </a:r>
          </a:p>
          <a:p>
            <a:pPr lvl="0"/>
            <a:r>
              <a:rPr lang="en-US" b="1" dirty="0"/>
              <a:t>Not any of the </a:t>
            </a:r>
            <a:r>
              <a:rPr lang="en-US" b="1" dirty="0" smtClean="0"/>
              <a:t>myriad </a:t>
            </a:r>
            <a:r>
              <a:rPr lang="en-US" b="1" dirty="0"/>
              <a:t>theories</a:t>
            </a:r>
            <a:endParaRPr lang="en-US" dirty="0"/>
          </a:p>
          <a:p>
            <a:r>
              <a:rPr lang="en-US" dirty="0"/>
              <a:t>But a bacterium</a:t>
            </a:r>
          </a:p>
          <a:p>
            <a:endParaRPr lang="en-US" dirty="0"/>
          </a:p>
        </p:txBody>
      </p:sp>
      <p:pic>
        <p:nvPicPr>
          <p:cNvPr id="2050" name="Picture 2" descr="C:\Users\IG.COM\Downloads\images.jpg"/>
          <p:cNvPicPr>
            <a:picLocks noChangeAspect="1" noChangeArrowheads="1"/>
          </p:cNvPicPr>
          <p:nvPr/>
        </p:nvPicPr>
        <p:blipFill>
          <a:blip r:embed="rId2" cstate="print"/>
          <a:srcRect/>
          <a:stretch>
            <a:fillRect/>
          </a:stretch>
        </p:blipFill>
        <p:spPr bwMode="auto">
          <a:xfrm>
            <a:off x="3657600" y="3200400"/>
            <a:ext cx="5181600" cy="2895600"/>
          </a:xfrm>
          <a:prstGeom prst="rect">
            <a:avLst/>
          </a:prstGeom>
          <a:noFill/>
        </p:spPr>
      </p:pic>
      <p:sp>
        <p:nvSpPr>
          <p:cNvPr id="5" name="Slide Number Placeholder 4"/>
          <p:cNvSpPr>
            <a:spLocks noGrp="1"/>
          </p:cNvSpPr>
          <p:nvPr>
            <p:ph type="sldNum" sz="quarter" idx="12"/>
          </p:nvPr>
        </p:nvSpPr>
        <p:spPr/>
        <p:txBody>
          <a:bodyPr/>
          <a:lstStyle/>
          <a:p>
            <a:fld id="{08F3ED0F-07F7-481F-9DDA-E44192A82B2F}" type="slidenum">
              <a:rPr lang="en-US" smtClean="0"/>
              <a:pPr/>
              <a:t>7</a:t>
            </a:fld>
            <a:endParaRPr lang="en-US"/>
          </a:p>
        </p:txBody>
      </p:sp>
    </p:spTree>
  </p:cSld>
  <p:clrMapOvr>
    <a:masterClrMapping/>
  </p:clrMapOvr>
  <p:transition spd="med">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TRUE  AGENT OF TB</a:t>
            </a:r>
            <a:endParaRPr lang="en-US" b="1" dirty="0"/>
          </a:p>
        </p:txBody>
      </p:sp>
      <p:sp>
        <p:nvSpPr>
          <p:cNvPr id="3" name="Content Placeholder 2"/>
          <p:cNvSpPr>
            <a:spLocks noGrp="1"/>
          </p:cNvSpPr>
          <p:nvPr>
            <p:ph sz="quarter" idx="1"/>
          </p:nvPr>
        </p:nvSpPr>
        <p:spPr/>
        <p:txBody>
          <a:bodyPr/>
          <a:lstStyle/>
          <a:p>
            <a:r>
              <a:rPr lang="en-US" dirty="0"/>
              <a:t>March </a:t>
            </a:r>
            <a:r>
              <a:rPr lang="en-US" dirty="0" smtClean="0"/>
              <a:t>24, </a:t>
            </a:r>
            <a:r>
              <a:rPr lang="en-US" dirty="0"/>
              <a:t>1882 </a:t>
            </a:r>
            <a:r>
              <a:rPr lang="en-US" dirty="0" smtClean="0"/>
              <a:t>.Robert </a:t>
            </a:r>
            <a:r>
              <a:rPr lang="en-US" dirty="0"/>
              <a:t>KOCH</a:t>
            </a:r>
            <a:r>
              <a:rPr lang="en-US" dirty="0" smtClean="0"/>
              <a:t>.</a:t>
            </a:r>
          </a:p>
          <a:p>
            <a:endParaRPr lang="en-US" dirty="0"/>
          </a:p>
          <a:p>
            <a:r>
              <a:rPr lang="en-US" dirty="0" err="1"/>
              <a:t>Methylene</a:t>
            </a:r>
            <a:r>
              <a:rPr lang="en-US" dirty="0"/>
              <a:t> </a:t>
            </a:r>
            <a:r>
              <a:rPr lang="en-US" dirty="0" smtClean="0"/>
              <a:t>blue.  Paul </a:t>
            </a:r>
            <a:r>
              <a:rPr lang="en-US" dirty="0" err="1"/>
              <a:t>Ehrlick</a:t>
            </a:r>
            <a:r>
              <a:rPr lang="en-US" dirty="0"/>
              <a:t> (1854-1915)</a:t>
            </a:r>
          </a:p>
          <a:p>
            <a:endParaRPr lang="en-US" dirty="0"/>
          </a:p>
        </p:txBody>
      </p:sp>
      <p:sp>
        <p:nvSpPr>
          <p:cNvPr id="4" name="Slide Number Placeholder 3"/>
          <p:cNvSpPr>
            <a:spLocks noGrp="1"/>
          </p:cNvSpPr>
          <p:nvPr>
            <p:ph type="sldNum" sz="quarter" idx="12"/>
          </p:nvPr>
        </p:nvSpPr>
        <p:spPr/>
        <p:txBody>
          <a:bodyPr/>
          <a:lstStyle/>
          <a:p>
            <a:fld id="{08F3ED0F-07F7-481F-9DDA-E44192A82B2F}" type="slidenum">
              <a:rPr lang="en-US" smtClean="0"/>
              <a:pPr/>
              <a:t>8</a:t>
            </a:fld>
            <a:endParaRPr lang="en-US"/>
          </a:p>
        </p:txBody>
      </p:sp>
    </p:spTree>
  </p:cSld>
  <p:clrMapOvr>
    <a:masterClrMapping/>
  </p:clrMapOvr>
  <p:transition spd="med">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pPr algn="ctr"/>
            <a:r>
              <a:rPr lang="en-US" sz="6000" dirty="0" smtClean="0">
                <a:solidFill>
                  <a:schemeClr val="tx1"/>
                </a:solidFill>
              </a:rPr>
              <a:t>TUBERCLE BACILLI</a:t>
            </a:r>
            <a:endParaRPr lang="en-US" sz="6000" dirty="0">
              <a:solidFill>
                <a:schemeClr val="tx1"/>
              </a:solidFill>
            </a:endParaRPr>
          </a:p>
        </p:txBody>
      </p:sp>
      <p:pic>
        <p:nvPicPr>
          <p:cNvPr id="1028" name="Picture 4" descr="C:\Users\IG.COM\Downloads\Mycobacterium_tuberculosis_14313982_1.jpg"/>
          <p:cNvPicPr>
            <a:picLocks noGrp="1" noChangeAspect="1" noChangeArrowheads="1"/>
          </p:cNvPicPr>
          <p:nvPr>
            <p:ph sz="quarter" idx="1"/>
          </p:nvPr>
        </p:nvPicPr>
        <p:blipFill>
          <a:blip r:embed="rId2" cstate="print"/>
          <a:stretch>
            <a:fillRect/>
          </a:stretch>
        </p:blipFill>
        <p:spPr bwMode="auto">
          <a:xfrm>
            <a:off x="609600" y="1676400"/>
            <a:ext cx="7696200" cy="4641031"/>
          </a:xfrm>
          <a:prstGeom prst="rect">
            <a:avLst/>
          </a:prstGeom>
          <a:noFill/>
        </p:spPr>
      </p:pic>
      <p:sp>
        <p:nvSpPr>
          <p:cNvPr id="4" name="Slide Number Placeholder 3"/>
          <p:cNvSpPr>
            <a:spLocks noGrp="1"/>
          </p:cNvSpPr>
          <p:nvPr>
            <p:ph type="sldNum" sz="quarter" idx="12"/>
          </p:nvPr>
        </p:nvSpPr>
        <p:spPr/>
        <p:txBody>
          <a:bodyPr/>
          <a:lstStyle/>
          <a:p>
            <a:fld id="{08F3ED0F-07F7-481F-9DDA-E44192A82B2F}" type="slidenum">
              <a:rPr lang="en-US" smtClean="0"/>
              <a:pPr/>
              <a:t>9</a:t>
            </a:fld>
            <a:endParaRPr lang="en-US"/>
          </a:p>
        </p:txBody>
      </p:sp>
    </p:spTree>
  </p:cSld>
  <p:clrMapOvr>
    <a:masterClrMapping/>
  </p:clrMapOvr>
  <p:transition spd="med">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467</TotalTime>
  <Words>963</Words>
  <Application>Microsoft Office PowerPoint</Application>
  <PresentationFormat>On-screen Show (4:3)</PresentationFormat>
  <Paragraphs>293</Paragraphs>
  <Slides>28</Slides>
  <Notes>1</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Equity</vt:lpstr>
      <vt:lpstr>Slide 1</vt:lpstr>
      <vt:lpstr>TOPIC</vt:lpstr>
      <vt:lpstr>INTRODUCTION</vt:lpstr>
      <vt:lpstr> 5TH CENTURY AD </vt:lpstr>
      <vt:lpstr> MANY FACES OF THE DISEASE </vt:lpstr>
      <vt:lpstr>Aerosols (? vampirism)</vt:lpstr>
      <vt:lpstr> THE CAUSATIVE AGENT. </vt:lpstr>
      <vt:lpstr>THE TRUE  AGENT OF TB</vt:lpstr>
      <vt:lpstr>TUBERCLE BACILLI</vt:lpstr>
      <vt:lpstr>                                      MYCOBACTERIUM TUBERCULOSIS                   COMPLEX</vt:lpstr>
      <vt:lpstr> EPIDEMIOLOGY </vt:lpstr>
      <vt:lpstr> GLOBAL RATES OF TUBERCULOSIS </vt:lpstr>
      <vt:lpstr>    RATES BY COUNTRY</vt:lpstr>
      <vt:lpstr> PATHOGENESIS </vt:lpstr>
      <vt:lpstr>TREATMENT OF TB</vt:lpstr>
      <vt:lpstr> PRIMARY DRUGS (FIRST LINE DRUGS) </vt:lpstr>
      <vt:lpstr>                        FACTORS DETERMINING TREATMENT                              REGIMEN</vt:lpstr>
      <vt:lpstr> THE FALL AND RISE PHENOMENON              (wild strains) </vt:lpstr>
      <vt:lpstr> D.O.T.S. (1994) and DOTS-Plus </vt:lpstr>
      <vt:lpstr> GROUPS OF ANTI-TB DRUGS </vt:lpstr>
      <vt:lpstr> BACTERIAL DRUG RESISTANCE </vt:lpstr>
      <vt:lpstr> DRUG RESISTANCE IN TUBERCULOSIS         ( CRUX OF THE MATTER) </vt:lpstr>
      <vt:lpstr> MULTIPLE DRUG RESISTANCE IN TB </vt:lpstr>
      <vt:lpstr> IMPLICATIONS OF DRUG RESISTANCE IN TUBERCULOSIS </vt:lpstr>
      <vt:lpstr> CONTROL OF TUBERCULOSIS </vt:lpstr>
      <vt:lpstr> CONCLUSION </vt:lpstr>
      <vt:lpstr> LAST CARD </vt:lpstr>
      <vt:lpstr>Slide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IG.COM</dc:creator>
  <cp:lastModifiedBy>user</cp:lastModifiedBy>
  <cp:revision>89</cp:revision>
  <dcterms:created xsi:type="dcterms:W3CDTF">2014-09-18T11:23:08Z</dcterms:created>
  <dcterms:modified xsi:type="dcterms:W3CDTF">2016-02-03T11:52:32Z</dcterms:modified>
</cp:coreProperties>
</file>